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0" r:id="rId24"/>
    <p:sldId id="281" r:id="rId25"/>
    <p:sldId id="275" r:id="rId26"/>
    <p:sldId id="276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Biological Databases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1482" y="381000"/>
            <a:ext cx="7928635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9582" y="381000"/>
            <a:ext cx="7928635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DDBJ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1" y="1323282"/>
            <a:ext cx="6628236" cy="480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5782" y="381000"/>
            <a:ext cx="7928635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7984637" cy="578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402834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Protein Primary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Structure of Protein</a:t>
            </a:r>
          </a:p>
          <a:p>
            <a:r>
              <a:rPr lang="en-US" dirty="0" smtClean="0"/>
              <a:t>Databases</a:t>
            </a:r>
          </a:p>
          <a:p>
            <a:pPr lvl="1"/>
            <a:r>
              <a:rPr lang="en-US" dirty="0" smtClean="0"/>
              <a:t>PIR</a:t>
            </a:r>
          </a:p>
          <a:p>
            <a:pPr lvl="1"/>
            <a:r>
              <a:rPr lang="en-US" dirty="0" smtClean="0"/>
              <a:t>MIPS</a:t>
            </a:r>
          </a:p>
          <a:p>
            <a:pPr lvl="1"/>
            <a:r>
              <a:rPr lang="en-US" dirty="0" smtClean="0"/>
              <a:t>SWISS PROT</a:t>
            </a:r>
          </a:p>
          <a:p>
            <a:pPr lvl="1"/>
            <a:r>
              <a:rPr lang="en-US" dirty="0" err="1" smtClean="0"/>
              <a:t>TrEMBL</a:t>
            </a:r>
            <a:endParaRPr lang="en-US" dirty="0" smtClean="0"/>
          </a:p>
          <a:p>
            <a:pPr lvl="1"/>
            <a:r>
              <a:rPr lang="en-US" dirty="0" smtClean="0"/>
              <a:t>NRL-3D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Information Resource</a:t>
            </a:r>
          </a:p>
          <a:p>
            <a:r>
              <a:rPr lang="en-US" dirty="0" smtClean="0"/>
              <a:t>Developed by National Biomedical Research Foundation in 1960s.</a:t>
            </a:r>
          </a:p>
          <a:p>
            <a:r>
              <a:rPr lang="en-US" dirty="0" smtClean="0"/>
              <a:t>4 sections</a:t>
            </a:r>
          </a:p>
          <a:p>
            <a:pPr lvl="1"/>
            <a:r>
              <a:rPr lang="en-US" dirty="0" smtClean="0"/>
              <a:t>PIR 1 – fully classified and annotated </a:t>
            </a:r>
          </a:p>
          <a:p>
            <a:pPr lvl="1"/>
            <a:r>
              <a:rPr lang="en-US" dirty="0" smtClean="0"/>
              <a:t>PIR 2 – primary entries</a:t>
            </a:r>
          </a:p>
          <a:p>
            <a:pPr lvl="1"/>
            <a:r>
              <a:rPr lang="en-US" dirty="0" smtClean="0"/>
              <a:t>PIR 3 – Unverified entries</a:t>
            </a:r>
          </a:p>
          <a:p>
            <a:pPr lvl="1"/>
            <a:r>
              <a:rPr lang="en-US" dirty="0" smtClean="0"/>
              <a:t>PIR 4 – Conceptual Translation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Martinsried</a:t>
            </a:r>
            <a:r>
              <a:rPr lang="en-US" dirty="0" smtClean="0"/>
              <a:t> Institute of Protein Sequences</a:t>
            </a:r>
          </a:p>
          <a:p>
            <a:endParaRPr lang="en-US" dirty="0" smtClean="0"/>
          </a:p>
          <a:p>
            <a:r>
              <a:rPr lang="en-US" dirty="0" smtClean="0"/>
              <a:t>Processes sequences for PIR- International Protein Sequence Database Project.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Swiss- Prot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Sequence Database of EMBL-EBI.</a:t>
            </a:r>
          </a:p>
          <a:p>
            <a:r>
              <a:rPr lang="en-US" dirty="0" smtClean="0"/>
              <a:t>Formed in 1986</a:t>
            </a:r>
          </a:p>
          <a:p>
            <a:r>
              <a:rPr lang="en-US" dirty="0" smtClean="0"/>
              <a:t>Changes and collaboration till 1998.</a:t>
            </a:r>
          </a:p>
          <a:p>
            <a:r>
              <a:rPr lang="en-US" dirty="0" smtClean="0"/>
              <a:t>Maintained along with Swiss Institute of Bioinformatics along with EMBL/EBI.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Its central shareable resource.</a:t>
            </a:r>
          </a:p>
          <a:p>
            <a:pPr algn="just"/>
            <a:r>
              <a:rPr lang="en-US" dirty="0" smtClean="0"/>
              <a:t>They are effectively electronic filing cabinets.</a:t>
            </a:r>
          </a:p>
          <a:p>
            <a:pPr algn="just"/>
            <a:r>
              <a:rPr lang="en-US" dirty="0" smtClean="0"/>
              <a:t>They store large amount of information.</a:t>
            </a:r>
          </a:p>
          <a:p>
            <a:pPr algn="just"/>
            <a:r>
              <a:rPr lang="en-US" dirty="0" smtClean="0"/>
              <a:t>Different types of databases- depending on the nature of the information stored.</a:t>
            </a:r>
          </a:p>
          <a:p>
            <a:pPr algn="just"/>
            <a:r>
              <a:rPr lang="en-US" dirty="0" smtClean="0"/>
              <a:t>They can be flat files, tables in a relational database or objects in object oriented databases.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7362" y="395636"/>
            <a:ext cx="7908437" cy="585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438037" cy="611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138955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8362" y="457200"/>
            <a:ext cx="7823475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7768" y="609599"/>
            <a:ext cx="8042831" cy="582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TrEMBL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computer annotated supplement to SWISS-PROT.</a:t>
            </a:r>
          </a:p>
          <a:p>
            <a:r>
              <a:rPr lang="en-US" dirty="0" smtClean="0"/>
              <a:t>Formed in 1996</a:t>
            </a:r>
          </a:p>
          <a:p>
            <a:r>
              <a:rPr lang="en-US" dirty="0" smtClean="0"/>
              <a:t>Called Translated EMBL</a:t>
            </a:r>
          </a:p>
          <a:p>
            <a:r>
              <a:rPr lang="en-US" dirty="0" smtClean="0"/>
              <a:t>Contains translation of all coding sequences in EMBL.</a:t>
            </a:r>
          </a:p>
          <a:p>
            <a:r>
              <a:rPr lang="en-US" dirty="0" smtClean="0"/>
              <a:t>The database format is same as SWISS-PROT.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NRL-3D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Produced by PIR from sequences extracted from PDB.</a:t>
            </a:r>
          </a:p>
          <a:p>
            <a:r>
              <a:rPr lang="en-US" dirty="0" smtClean="0"/>
              <a:t>Makes sequence information in the PDB available both for keyword interrogation and for similarity search.</a:t>
            </a:r>
          </a:p>
          <a:p>
            <a:r>
              <a:rPr lang="en-US" dirty="0" smtClean="0"/>
              <a:t>Uses multiple database information retrieval system like ATLAS.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Composite Protein Sequence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Renders sequence searching much more efficiently.</a:t>
            </a:r>
          </a:p>
          <a:p>
            <a:r>
              <a:rPr lang="en-US" dirty="0" smtClean="0"/>
              <a:t>Complies a composite – merges a variety of different primary sources.</a:t>
            </a:r>
          </a:p>
          <a:p>
            <a:r>
              <a:rPr lang="en-US" dirty="0" smtClean="0"/>
              <a:t>Effort to remove </a:t>
            </a:r>
            <a:r>
              <a:rPr lang="en-US" dirty="0" err="1" smtClean="0"/>
              <a:t>redunancy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Egs</a:t>
            </a:r>
            <a:r>
              <a:rPr lang="en-US" dirty="0" smtClean="0"/>
              <a:t>. : NRDB, OWL, MIPSX and </a:t>
            </a:r>
            <a:r>
              <a:rPr lang="en-US" dirty="0" err="1" smtClean="0"/>
              <a:t>SP+TrEMBL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 Redundant Database built by NCBI</a:t>
            </a:r>
          </a:p>
          <a:p>
            <a:r>
              <a:rPr lang="en-US" dirty="0" smtClean="0"/>
              <a:t>Composite of </a:t>
            </a:r>
            <a:r>
              <a:rPr lang="en-US" dirty="0" err="1" smtClean="0"/>
              <a:t>GenPept</a:t>
            </a:r>
            <a:r>
              <a:rPr lang="en-US" dirty="0" smtClean="0"/>
              <a:t> (</a:t>
            </a:r>
            <a:r>
              <a:rPr lang="en-US" dirty="0" err="1" smtClean="0"/>
              <a:t>GenBank</a:t>
            </a:r>
            <a:r>
              <a:rPr lang="en-US" dirty="0" smtClean="0"/>
              <a:t> CDS translation), PDB sequences, SWISS-PROT, PIR.</a:t>
            </a:r>
          </a:p>
          <a:p>
            <a:r>
              <a:rPr lang="en-US" dirty="0" smtClean="0"/>
              <a:t>Its non-identical and not non-redundant.</a:t>
            </a:r>
          </a:p>
          <a:p>
            <a:r>
              <a:rPr lang="en-US" dirty="0" smtClean="0"/>
              <a:t>Default database of NCBI BLAST service.</a:t>
            </a:r>
          </a:p>
          <a:p>
            <a:r>
              <a:rPr lang="en-US" dirty="0" smtClean="0"/>
              <a:t>Up to date.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Built by University of Leeds and </a:t>
            </a:r>
            <a:r>
              <a:rPr lang="en-US" dirty="0" err="1" smtClean="0"/>
              <a:t>Daresbury</a:t>
            </a:r>
            <a:r>
              <a:rPr lang="en-US" dirty="0" smtClean="0"/>
              <a:t> Laboratory.</a:t>
            </a:r>
          </a:p>
          <a:p>
            <a:r>
              <a:rPr lang="en-US" dirty="0" smtClean="0"/>
              <a:t>Composite of SWISS-PROT, PIR1-4, </a:t>
            </a:r>
            <a:r>
              <a:rPr lang="en-US" dirty="0" err="1" smtClean="0"/>
              <a:t>GenBank</a:t>
            </a:r>
            <a:r>
              <a:rPr lang="en-US" dirty="0" smtClean="0"/>
              <a:t> and NRL-3D.</a:t>
            </a:r>
          </a:p>
          <a:p>
            <a:r>
              <a:rPr lang="en-US" dirty="0" smtClean="0"/>
              <a:t>Compact and Efficient resource for sequence comparison.</a:t>
            </a:r>
          </a:p>
          <a:p>
            <a:r>
              <a:rPr lang="en-US" dirty="0" smtClean="0"/>
              <a:t>Drawback updates after 6-8 weeks.</a:t>
            </a:r>
          </a:p>
          <a:p>
            <a:r>
              <a:rPr lang="en-US" dirty="0" smtClean="0"/>
              <a:t>Available from </a:t>
            </a:r>
            <a:r>
              <a:rPr lang="en-US" dirty="0" err="1" smtClean="0"/>
              <a:t>EMBnet</a:t>
            </a:r>
            <a:r>
              <a:rPr lang="en-US" dirty="0" smtClean="0"/>
              <a:t> National Node.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Flat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In databases a </a:t>
            </a:r>
            <a:r>
              <a:rPr lang="en-US" b="1" dirty="0" smtClean="0"/>
              <a:t>flat file</a:t>
            </a:r>
            <a:r>
              <a:rPr lang="en-US" dirty="0" smtClean="0"/>
              <a:t> refers to data </a:t>
            </a:r>
            <a:r>
              <a:rPr lang="en-US" b="1" dirty="0" smtClean="0"/>
              <a:t>files</a:t>
            </a:r>
            <a:r>
              <a:rPr lang="en-US" dirty="0" smtClean="0"/>
              <a:t> that contain records with no structured relationships. </a:t>
            </a:r>
            <a:r>
              <a:rPr lang="en-US" b="1" dirty="0" smtClean="0"/>
              <a:t>Flat files</a:t>
            </a:r>
            <a:r>
              <a:rPr lang="en-US" dirty="0" smtClean="0"/>
              <a:t> may contain only basic formatting, have a small fixed number of fields, and it may or may not have a </a:t>
            </a:r>
            <a:r>
              <a:rPr lang="en-US" b="1" dirty="0" smtClean="0"/>
              <a:t>file</a:t>
            </a:r>
            <a:r>
              <a:rPr lang="en-US" dirty="0" smtClean="0"/>
              <a:t> format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A human readable data-file in a convenient form for interchange of database information.</a:t>
            </a:r>
            <a:endParaRPr lang="en-US" dirty="0"/>
          </a:p>
          <a:p>
            <a:pPr algn="just"/>
            <a:r>
              <a:rPr lang="en-US" dirty="0" smtClean="0"/>
              <a:t>Created as output from relational databases, in a format suitable for loading into other databases.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Produced by Max-Planck </a:t>
            </a:r>
            <a:r>
              <a:rPr lang="en-US" dirty="0" err="1" smtClean="0"/>
              <a:t>Institut</a:t>
            </a:r>
            <a:r>
              <a:rPr lang="en-US" dirty="0" smtClean="0"/>
              <a:t> in </a:t>
            </a:r>
            <a:r>
              <a:rPr lang="en-US" dirty="0" err="1" smtClean="0"/>
              <a:t>Martinsried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Composite of PIR1-4, MIPS, NRL-3d, SWISS-PROT, translated entries of </a:t>
            </a:r>
            <a:r>
              <a:rPr lang="en-US" dirty="0" err="1" smtClean="0"/>
              <a:t>GenBank</a:t>
            </a:r>
            <a:r>
              <a:rPr lang="en-US" dirty="0" smtClean="0"/>
              <a:t> and EMBL.</a:t>
            </a:r>
          </a:p>
          <a:p>
            <a:r>
              <a:rPr lang="en-US" dirty="0" smtClean="0"/>
              <a:t>Sequences identical either within or between them are removed. </a:t>
            </a:r>
          </a:p>
          <a:p>
            <a:r>
              <a:rPr lang="en-US" dirty="0" smtClean="0"/>
              <a:t>Subsequences also removed.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SP+TrEMBL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Combination of SWISS-PROT and </a:t>
            </a:r>
            <a:r>
              <a:rPr lang="en-US" dirty="0" err="1" smtClean="0"/>
              <a:t>TrEMBL</a:t>
            </a:r>
            <a:r>
              <a:rPr lang="en-US" dirty="0" smtClean="0"/>
              <a:t> developed by EBI.</a:t>
            </a:r>
          </a:p>
          <a:p>
            <a:r>
              <a:rPr lang="en-US" dirty="0" smtClean="0"/>
              <a:t>Contains less errors.</a:t>
            </a:r>
          </a:p>
          <a:p>
            <a:r>
              <a:rPr lang="en-US" dirty="0" smtClean="0"/>
              <a:t>Involves data management systems to remove as much as possible redundancy. </a:t>
            </a:r>
          </a:p>
          <a:p>
            <a:r>
              <a:rPr lang="en-US" dirty="0" smtClean="0"/>
              <a:t>Available on EBI web server through SRS.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8800" b="1" dirty="0" smtClean="0"/>
              <a:t>Thank You</a:t>
            </a:r>
          </a:p>
          <a:p>
            <a:pPr algn="ctr">
              <a:buNone/>
            </a:pPr>
            <a:endParaRPr lang="en-US" sz="8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Name of Gene/ Protein</a:t>
            </a:r>
          </a:p>
          <a:p>
            <a:pPr algn="just"/>
            <a:r>
              <a:rPr lang="en-US" dirty="0" smtClean="0"/>
              <a:t>Keywords</a:t>
            </a:r>
          </a:p>
          <a:p>
            <a:pPr algn="just"/>
            <a:r>
              <a:rPr lang="en-US" dirty="0" smtClean="0"/>
              <a:t>Accession Number</a:t>
            </a:r>
          </a:p>
          <a:p>
            <a:pPr algn="just"/>
            <a:r>
              <a:rPr lang="en-US" dirty="0" smtClean="0"/>
              <a:t>Organism</a:t>
            </a:r>
          </a:p>
          <a:p>
            <a:pPr algn="just"/>
            <a:r>
              <a:rPr lang="en-US" dirty="0" smtClean="0"/>
              <a:t>Pathways</a:t>
            </a:r>
          </a:p>
          <a:p>
            <a:pPr algn="just"/>
            <a:r>
              <a:rPr lang="en-US" dirty="0" smtClean="0"/>
              <a:t>Population studies</a:t>
            </a:r>
          </a:p>
          <a:p>
            <a:pPr algn="just"/>
            <a:r>
              <a:rPr lang="en-US" dirty="0" smtClean="0"/>
              <a:t>Research papers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domain databases</a:t>
            </a:r>
          </a:p>
          <a:p>
            <a:pPr lvl="1"/>
            <a:r>
              <a:rPr lang="en-US" dirty="0" err="1" smtClean="0"/>
              <a:t>Entrez</a:t>
            </a:r>
            <a:r>
              <a:rPr lang="en-US" dirty="0" smtClean="0"/>
              <a:t>, SWISS-PROT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Private domain databases</a:t>
            </a:r>
          </a:p>
          <a:p>
            <a:pPr lvl="1"/>
            <a:r>
              <a:rPr lang="en-US" dirty="0" smtClean="0"/>
              <a:t>Yeast Database</a:t>
            </a:r>
          </a:p>
          <a:p>
            <a:pPr lvl="1"/>
            <a:r>
              <a:rPr lang="en-US" dirty="0" smtClean="0"/>
              <a:t>RNA  Database</a:t>
            </a:r>
          </a:p>
          <a:p>
            <a:pPr lvl="1"/>
            <a:r>
              <a:rPr lang="en-US" dirty="0" smtClean="0"/>
              <a:t>Pharmacological Database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Primary Database</a:t>
            </a:r>
          </a:p>
          <a:p>
            <a:pPr lvl="1"/>
            <a:r>
              <a:rPr lang="en-US" dirty="0" smtClean="0"/>
              <a:t>NCBI-</a:t>
            </a:r>
            <a:r>
              <a:rPr lang="en-US" dirty="0" err="1" smtClean="0"/>
              <a:t>GenBank</a:t>
            </a:r>
            <a:endParaRPr lang="en-US" dirty="0" smtClean="0"/>
          </a:p>
          <a:p>
            <a:pPr lvl="1"/>
            <a:r>
              <a:rPr lang="en-US" dirty="0" smtClean="0"/>
              <a:t>EMBL</a:t>
            </a:r>
          </a:p>
          <a:p>
            <a:pPr lvl="1"/>
            <a:r>
              <a:rPr lang="en-US" dirty="0" smtClean="0"/>
              <a:t>DNA Databank of Japan- DDBJ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NCBI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8963" y="1600200"/>
            <a:ext cx="62460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668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277" y="228601"/>
            <a:ext cx="862312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EMBL_EBI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1" y="1323282"/>
            <a:ext cx="6628236" cy="480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532</Words>
  <Application>Microsoft Office PowerPoint</Application>
  <PresentationFormat>On-screen Show (4:3)</PresentationFormat>
  <Paragraphs>101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Biological Databases</vt:lpstr>
      <vt:lpstr>Database</vt:lpstr>
      <vt:lpstr>Flat File</vt:lpstr>
      <vt:lpstr>Searching Database</vt:lpstr>
      <vt:lpstr>Types of Databases</vt:lpstr>
      <vt:lpstr>Primary Databases</vt:lpstr>
      <vt:lpstr>NCBI</vt:lpstr>
      <vt:lpstr>Slide 8</vt:lpstr>
      <vt:lpstr>EMBL_EBI</vt:lpstr>
      <vt:lpstr>Slide 10</vt:lpstr>
      <vt:lpstr>Slide 11</vt:lpstr>
      <vt:lpstr>DDBJ</vt:lpstr>
      <vt:lpstr>Slide 13</vt:lpstr>
      <vt:lpstr>Slide 14</vt:lpstr>
      <vt:lpstr>Slide 15</vt:lpstr>
      <vt:lpstr>Protein Primary Database</vt:lpstr>
      <vt:lpstr>PIR</vt:lpstr>
      <vt:lpstr>MIPS</vt:lpstr>
      <vt:lpstr>Swiss- Prot</vt:lpstr>
      <vt:lpstr>Slide 20</vt:lpstr>
      <vt:lpstr>Slide 21</vt:lpstr>
      <vt:lpstr>Slide 22</vt:lpstr>
      <vt:lpstr>Slide 23</vt:lpstr>
      <vt:lpstr>Slide 24</vt:lpstr>
      <vt:lpstr>TrEMBL</vt:lpstr>
      <vt:lpstr>NRL-3D</vt:lpstr>
      <vt:lpstr>Composite Protein Sequence Database</vt:lpstr>
      <vt:lpstr>NRDB</vt:lpstr>
      <vt:lpstr>OWL</vt:lpstr>
      <vt:lpstr>MIPSX</vt:lpstr>
      <vt:lpstr>SP+TrEMBL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Databases</dc:title>
  <dc:creator/>
  <cp:lastModifiedBy>.</cp:lastModifiedBy>
  <cp:revision>49</cp:revision>
  <dcterms:created xsi:type="dcterms:W3CDTF">2006-08-16T00:00:00Z</dcterms:created>
  <dcterms:modified xsi:type="dcterms:W3CDTF">2015-07-20T12:54:44Z</dcterms:modified>
</cp:coreProperties>
</file>