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sldIdLst>
    <p:sldId id="415" r:id="rId2"/>
    <p:sldId id="386" r:id="rId3"/>
    <p:sldId id="387" r:id="rId4"/>
    <p:sldId id="413" r:id="rId5"/>
    <p:sldId id="388" r:id="rId6"/>
    <p:sldId id="390" r:id="rId7"/>
    <p:sldId id="391" r:id="rId8"/>
    <p:sldId id="392" r:id="rId9"/>
    <p:sldId id="389" r:id="rId10"/>
    <p:sldId id="406" r:id="rId11"/>
    <p:sldId id="383" r:id="rId12"/>
    <p:sldId id="395" r:id="rId13"/>
    <p:sldId id="397" r:id="rId14"/>
    <p:sldId id="398" r:id="rId15"/>
    <p:sldId id="400" r:id="rId16"/>
    <p:sldId id="401" r:id="rId17"/>
    <p:sldId id="402" r:id="rId18"/>
    <p:sldId id="403" r:id="rId19"/>
    <p:sldId id="404" r:id="rId20"/>
    <p:sldId id="405" r:id="rId21"/>
    <p:sldId id="408" r:id="rId22"/>
    <p:sldId id="409" r:id="rId23"/>
    <p:sldId id="411" r:id="rId24"/>
    <p:sldId id="410" r:id="rId25"/>
  </p:sldIdLst>
  <p:sldSz cx="103917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7F9"/>
    <a:srgbClr val="FF00FF"/>
    <a:srgbClr val="FFFFFF"/>
    <a:srgbClr val="0FE137"/>
    <a:srgbClr val="A4D5FE"/>
    <a:srgbClr val="B9E9E7"/>
    <a:srgbClr val="CCFFFF"/>
    <a:srgbClr val="66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1" autoAdjust="0"/>
    <p:restoredTop sz="94713" autoAdjust="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32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8B6F-B1A6-4E41-9A2D-95443771CCC6}" type="datetimeFigureOut">
              <a:rPr lang="en-GB" smtClean="0"/>
              <a:pPr/>
              <a:t>12/08/2020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685800"/>
            <a:ext cx="5197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8B913-0F32-4D32-A5DA-2E6BE89E61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4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348" y="1788454"/>
            <a:ext cx="7126641" cy="2098226"/>
          </a:xfrm>
        </p:spPr>
        <p:txBody>
          <a:bodyPr anchor="b">
            <a:noAutofit/>
          </a:bodyPr>
          <a:lstStyle>
            <a:lvl1pPr algn="ctr">
              <a:defRPr sz="5114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203" y="3956282"/>
            <a:ext cx="582293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534"/>
            </a:lvl1pPr>
            <a:lvl2pPr marL="292254" indent="0" algn="ctr">
              <a:buNone/>
              <a:defRPr sz="1278"/>
            </a:lvl2pPr>
            <a:lvl3pPr marL="584507" indent="0" algn="ctr">
              <a:buNone/>
              <a:defRPr sz="1151"/>
            </a:lvl3pPr>
            <a:lvl4pPr marL="876761" indent="0" algn="ctr">
              <a:buNone/>
              <a:defRPr sz="1023"/>
            </a:lvl4pPr>
            <a:lvl5pPr marL="1169015" indent="0" algn="ctr">
              <a:buNone/>
              <a:defRPr sz="1023"/>
            </a:lvl5pPr>
            <a:lvl6pPr marL="1461268" indent="0" algn="ctr">
              <a:buNone/>
              <a:defRPr sz="1023"/>
            </a:lvl6pPr>
            <a:lvl7pPr marL="1753522" indent="0" algn="ctr">
              <a:buNone/>
              <a:defRPr sz="1023"/>
            </a:lvl7pPr>
            <a:lvl8pPr marL="2045776" indent="0" algn="ctr">
              <a:buNone/>
              <a:defRPr sz="1023"/>
            </a:lvl8pPr>
            <a:lvl9pPr marL="2338029" indent="0" algn="ctr">
              <a:buNone/>
              <a:defRPr sz="10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1695" y="6453386"/>
            <a:ext cx="1370521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8/12/2020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2505" y="6453386"/>
            <a:ext cx="5986331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9121" y="6453386"/>
            <a:ext cx="1360590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1694" y="744471"/>
            <a:ext cx="90980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6708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075" y="2295528"/>
            <a:ext cx="8183523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8/12/2020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5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9740" y="624156"/>
            <a:ext cx="1694402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076" y="624156"/>
            <a:ext cx="6505684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8/12/2020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9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8/12/2020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3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065" y="1301363"/>
            <a:ext cx="8193556" cy="2852737"/>
          </a:xfrm>
        </p:spPr>
        <p:txBody>
          <a:bodyPr anchor="b">
            <a:normAutofit/>
          </a:bodyPr>
          <a:lstStyle>
            <a:lvl1pPr algn="r">
              <a:defRPr sz="5114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065" y="4216328"/>
            <a:ext cx="8193556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534">
                <a:solidFill>
                  <a:schemeClr val="tx2"/>
                </a:solidFill>
              </a:defRPr>
            </a:lvl1pPr>
            <a:lvl2pPr marL="292254" indent="0">
              <a:buNone/>
              <a:defRPr sz="1278">
                <a:solidFill>
                  <a:schemeClr val="tx1">
                    <a:tint val="75000"/>
                  </a:schemeClr>
                </a:solidFill>
              </a:defRPr>
            </a:lvl2pPr>
            <a:lvl3pPr marL="584507" indent="0">
              <a:buNone/>
              <a:defRPr sz="1151">
                <a:solidFill>
                  <a:schemeClr val="tx1">
                    <a:tint val="75000"/>
                  </a:schemeClr>
                </a:solidFill>
              </a:defRPr>
            </a:lvl3pPr>
            <a:lvl4pPr marL="876761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4pPr>
            <a:lvl5pPr marL="1169015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5pPr>
            <a:lvl6pPr marL="1461268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6pPr>
            <a:lvl7pPr marL="1753522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7pPr>
            <a:lvl8pPr marL="2045776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8pPr>
            <a:lvl9pPr marL="2338029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05" y="6453386"/>
            <a:ext cx="1382850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3087-22A3-47DC-9A99-28E847624A0F}" type="datetimeFigureOut">
              <a:rPr lang="en-US" smtClean="0">
                <a:solidFill>
                  <a:srgbClr val="EFEDE3"/>
                </a:solidFill>
              </a:rPr>
              <a:pPr/>
              <a:t>8/12/2020</a:t>
            </a:fld>
            <a:endParaRPr lang="en-US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2724" y="6453386"/>
            <a:ext cx="5986331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9121" y="6453386"/>
            <a:ext cx="1360590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E06C83-F47D-432E-8C26-634FAA0DF87B}" type="slidenum">
              <a:rPr lang="en-US" smtClean="0">
                <a:solidFill>
                  <a:srgbClr val="EFEDE3"/>
                </a:solidFill>
              </a:rPr>
              <a:pPr/>
              <a:t>‹#›</a:t>
            </a:fld>
            <a:endParaRPr lang="en-US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948275" y="1685652"/>
            <a:ext cx="2791437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948275" y="1685652"/>
            <a:ext cx="2791437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01673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075" y="2286002"/>
            <a:ext cx="3791043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1887" y="2286002"/>
            <a:ext cx="3791043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8/12/2020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075" y="685800"/>
            <a:ext cx="8183523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075" y="2340230"/>
            <a:ext cx="3791043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46" b="0" baseline="0">
                <a:solidFill>
                  <a:schemeClr val="tx2"/>
                </a:solidFill>
              </a:defRPr>
            </a:lvl1pPr>
            <a:lvl2pPr marL="292254" indent="0">
              <a:buNone/>
              <a:defRPr sz="1278" b="1"/>
            </a:lvl2pPr>
            <a:lvl3pPr marL="584507" indent="0">
              <a:buNone/>
              <a:defRPr sz="1151" b="1"/>
            </a:lvl3pPr>
            <a:lvl4pPr marL="876761" indent="0">
              <a:buNone/>
              <a:defRPr sz="1023" b="1"/>
            </a:lvl4pPr>
            <a:lvl5pPr marL="1169015" indent="0">
              <a:buNone/>
              <a:defRPr sz="1023" b="1"/>
            </a:lvl5pPr>
            <a:lvl6pPr marL="1461268" indent="0">
              <a:buNone/>
              <a:defRPr sz="1023" b="1"/>
            </a:lvl6pPr>
            <a:lvl7pPr marL="1753522" indent="0">
              <a:buNone/>
              <a:defRPr sz="1023" b="1"/>
            </a:lvl7pPr>
            <a:lvl8pPr marL="2045776" indent="0">
              <a:buNone/>
              <a:defRPr sz="1023" b="1"/>
            </a:lvl8pPr>
            <a:lvl9pPr marL="2338029" indent="0">
              <a:buNone/>
              <a:defRPr sz="10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076" y="3305210"/>
            <a:ext cx="3791042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1555" y="2349754"/>
            <a:ext cx="3791043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46" b="0" baseline="0">
                <a:solidFill>
                  <a:schemeClr val="tx2"/>
                </a:solidFill>
              </a:defRPr>
            </a:lvl1pPr>
            <a:lvl2pPr marL="292254" indent="0">
              <a:buNone/>
              <a:defRPr sz="1278" b="1"/>
            </a:lvl2pPr>
            <a:lvl3pPr marL="584507" indent="0">
              <a:buNone/>
              <a:defRPr sz="1151" b="1"/>
            </a:lvl3pPr>
            <a:lvl4pPr marL="876761" indent="0">
              <a:buNone/>
              <a:defRPr sz="1023" b="1"/>
            </a:lvl4pPr>
            <a:lvl5pPr marL="1169015" indent="0">
              <a:buNone/>
              <a:defRPr sz="1023" b="1"/>
            </a:lvl5pPr>
            <a:lvl6pPr marL="1461268" indent="0">
              <a:buNone/>
              <a:defRPr sz="1023" b="1"/>
            </a:lvl6pPr>
            <a:lvl7pPr marL="1753522" indent="0">
              <a:buNone/>
              <a:defRPr sz="1023" b="1"/>
            </a:lvl7pPr>
            <a:lvl8pPr marL="2045776" indent="0">
              <a:buNone/>
              <a:defRPr sz="1023" b="1"/>
            </a:lvl8pPr>
            <a:lvl9pPr marL="2338029" indent="0">
              <a:buNone/>
              <a:defRPr sz="10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1555" y="3305210"/>
            <a:ext cx="3791043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8/12/2020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0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8/12/2020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0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8/12/2020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1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520422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12" y="685800"/>
            <a:ext cx="3286399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7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279" y="685801"/>
            <a:ext cx="4442484" cy="5175250"/>
          </a:xfrm>
        </p:spPr>
        <p:txBody>
          <a:bodyPr/>
          <a:lstStyle>
            <a:lvl1pPr>
              <a:defRPr sz="1278"/>
            </a:lvl1pPr>
            <a:lvl2pPr>
              <a:defRPr sz="1278"/>
            </a:lvl2pPr>
            <a:lvl3pPr>
              <a:defRPr sz="1151"/>
            </a:lvl3pPr>
            <a:lvl4pPr>
              <a:defRPr sz="1151"/>
            </a:lvl4pPr>
            <a:lvl5pPr>
              <a:defRPr sz="1023"/>
            </a:lvl5pPr>
            <a:lvl6pPr>
              <a:defRPr sz="1023"/>
            </a:lvl6pPr>
            <a:lvl7pPr>
              <a:defRPr sz="1023"/>
            </a:lvl7pPr>
            <a:lvl8pPr>
              <a:defRPr sz="1023"/>
            </a:lvl8pPr>
            <a:lvl9pPr>
              <a:defRPr sz="10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012" y="2856344"/>
            <a:ext cx="3286399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78"/>
              </a:spcAft>
              <a:buNone/>
              <a:defRPr sz="1364"/>
            </a:lvl1pPr>
            <a:lvl2pPr marL="292254" indent="0">
              <a:buNone/>
              <a:defRPr sz="895"/>
            </a:lvl2pPr>
            <a:lvl3pPr marL="584507" indent="0">
              <a:buNone/>
              <a:defRPr sz="767"/>
            </a:lvl3pPr>
            <a:lvl4pPr marL="876761" indent="0">
              <a:buNone/>
              <a:defRPr sz="639"/>
            </a:lvl4pPr>
            <a:lvl5pPr marL="1169015" indent="0">
              <a:buNone/>
              <a:defRPr sz="639"/>
            </a:lvl5pPr>
            <a:lvl6pPr marL="1461268" indent="0">
              <a:buNone/>
              <a:defRPr sz="639"/>
            </a:lvl6pPr>
            <a:lvl7pPr marL="1753522" indent="0">
              <a:buNone/>
              <a:defRPr sz="639"/>
            </a:lvl7pPr>
            <a:lvl8pPr marL="2045776" indent="0">
              <a:buNone/>
              <a:defRPr sz="639"/>
            </a:lvl8pPr>
            <a:lvl9pPr marL="2338029" indent="0">
              <a:buNone/>
              <a:defRPr sz="6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013" y="6453386"/>
            <a:ext cx="10267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8/12/2020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80224" y="6453386"/>
            <a:ext cx="20231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3833" y="6453386"/>
            <a:ext cx="1360590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0422" y="376"/>
            <a:ext cx="1948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520422" y="376"/>
            <a:ext cx="1948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202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520422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12" y="685800"/>
            <a:ext cx="3286399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15268" y="3"/>
            <a:ext cx="5676507" cy="6857999"/>
          </a:xfrm>
        </p:spPr>
        <p:txBody>
          <a:bodyPr anchor="t">
            <a:normAutofit/>
          </a:bodyPr>
          <a:lstStyle>
            <a:lvl1pPr marL="0" indent="0">
              <a:buNone/>
              <a:defRPr sz="1278"/>
            </a:lvl1pPr>
            <a:lvl2pPr marL="292254" indent="0">
              <a:buNone/>
              <a:defRPr sz="1278"/>
            </a:lvl2pPr>
            <a:lvl3pPr marL="584507" indent="0">
              <a:buNone/>
              <a:defRPr sz="1278"/>
            </a:lvl3pPr>
            <a:lvl4pPr marL="876761" indent="0">
              <a:buNone/>
              <a:defRPr sz="1278"/>
            </a:lvl4pPr>
            <a:lvl5pPr marL="1169015" indent="0">
              <a:buNone/>
              <a:defRPr sz="1278"/>
            </a:lvl5pPr>
            <a:lvl6pPr marL="1461268" indent="0">
              <a:buNone/>
              <a:defRPr sz="1278"/>
            </a:lvl6pPr>
            <a:lvl7pPr marL="1753522" indent="0">
              <a:buNone/>
              <a:defRPr sz="1278"/>
            </a:lvl7pPr>
            <a:lvl8pPr marL="2045776" indent="0">
              <a:buNone/>
              <a:defRPr sz="1278"/>
            </a:lvl8pPr>
            <a:lvl9pPr marL="2338029" indent="0">
              <a:buNone/>
              <a:defRPr sz="12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012" y="2855968"/>
            <a:ext cx="3286399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78"/>
              </a:spcAft>
              <a:buNone/>
              <a:defRPr sz="1364"/>
            </a:lvl1pPr>
            <a:lvl2pPr marL="292254" indent="0">
              <a:buNone/>
              <a:defRPr sz="895"/>
            </a:lvl2pPr>
            <a:lvl3pPr marL="584507" indent="0">
              <a:buNone/>
              <a:defRPr sz="767"/>
            </a:lvl3pPr>
            <a:lvl4pPr marL="876761" indent="0">
              <a:buNone/>
              <a:defRPr sz="639"/>
            </a:lvl4pPr>
            <a:lvl5pPr marL="1169015" indent="0">
              <a:buNone/>
              <a:defRPr sz="639"/>
            </a:lvl5pPr>
            <a:lvl6pPr marL="1461268" indent="0">
              <a:buNone/>
              <a:defRPr sz="639"/>
            </a:lvl6pPr>
            <a:lvl7pPr marL="1753522" indent="0">
              <a:buNone/>
              <a:defRPr sz="639"/>
            </a:lvl7pPr>
            <a:lvl8pPr marL="2045776" indent="0">
              <a:buNone/>
              <a:defRPr sz="639"/>
            </a:lvl8pPr>
            <a:lvl9pPr marL="2338029" indent="0">
              <a:buNone/>
              <a:defRPr sz="6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013" y="6453386"/>
            <a:ext cx="10267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8/12/2020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80224" y="6453386"/>
            <a:ext cx="20231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3833" y="6453386"/>
            <a:ext cx="1360590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0422" y="376"/>
            <a:ext cx="1948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520422" y="376"/>
            <a:ext cx="1948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861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075" y="685800"/>
            <a:ext cx="8183523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075" y="2286000"/>
            <a:ext cx="8183523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5312" y="6453386"/>
            <a:ext cx="102670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2" baseline="0">
                <a:solidFill>
                  <a:schemeClr val="tx2"/>
                </a:solidFill>
              </a:defRPr>
            </a:lvl1pPr>
          </a:lstStyle>
          <a:p>
            <a:pPr defTabSz="389672"/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 defTabSz="389672"/>
              <a:t>8/12/2020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6312" y="6453386"/>
            <a:ext cx="5353427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2" baseline="0">
                <a:solidFill>
                  <a:schemeClr val="tx2"/>
                </a:solidFill>
              </a:defRPr>
            </a:lvl1pPr>
          </a:lstStyle>
          <a:p>
            <a:pPr defTabSz="389672"/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8" y="6453386"/>
            <a:ext cx="136059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2" baseline="0">
                <a:solidFill>
                  <a:schemeClr val="tx2"/>
                </a:solidFill>
              </a:defRPr>
            </a:lvl1pPr>
          </a:lstStyle>
          <a:p>
            <a:pPr defTabSz="389672"/>
            <a:fld id="{18E06C83-F47D-432E-8C26-634FAA0DF87B}" type="slidenum">
              <a:rPr lang="en-US" smtClean="0">
                <a:solidFill>
                  <a:srgbClr val="191B0E"/>
                </a:solidFill>
              </a:rPr>
              <a:pPr defTabSz="389672"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01" y="376"/>
            <a:ext cx="1948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07501" y="376"/>
            <a:ext cx="1948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578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584507" rtl="0" eaLnBrk="1" latinLnBrk="0" hangingPunct="1">
        <a:lnSpc>
          <a:spcPct val="89000"/>
        </a:lnSpc>
        <a:spcBef>
          <a:spcPct val="0"/>
        </a:spcBef>
        <a:buNone/>
        <a:defRPr sz="375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7324" indent="-327324" algn="l" defTabSz="584507" rtl="0" eaLnBrk="1" latinLnBrk="0" hangingPunct="1">
        <a:lnSpc>
          <a:spcPct val="94000"/>
        </a:lnSpc>
        <a:spcBef>
          <a:spcPts val="852"/>
        </a:spcBef>
        <a:spcAft>
          <a:spcPts val="170"/>
        </a:spcAft>
        <a:buFont typeface="Franklin Gothic Book" panose="020B0503020102020204" pitchFamily="34" charset="0"/>
        <a:buChar char="■"/>
        <a:defRPr sz="1705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79343" indent="-327324" algn="l" defTabSz="584507" rtl="0" eaLnBrk="1" latinLnBrk="0" hangingPunct="1">
        <a:lnSpc>
          <a:spcPct val="94000"/>
        </a:lnSpc>
        <a:spcBef>
          <a:spcPts val="426"/>
        </a:spcBef>
        <a:spcAft>
          <a:spcPts val="170"/>
        </a:spcAft>
        <a:buFont typeface="Franklin Gothic Book" panose="020B0503020102020204" pitchFamily="34" charset="0"/>
        <a:buChar char="–"/>
        <a:defRPr sz="1705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69015" indent="-327324" algn="l" defTabSz="584507" rtl="0" eaLnBrk="1" latinLnBrk="0" hangingPunct="1">
        <a:lnSpc>
          <a:spcPct val="94000"/>
        </a:lnSpc>
        <a:spcBef>
          <a:spcPts val="426"/>
        </a:spcBef>
        <a:spcAft>
          <a:spcPts val="170"/>
        </a:spcAft>
        <a:buFont typeface="Franklin Gothic Book" panose="020B0503020102020204" pitchFamily="34" charset="0"/>
        <a:buChar char="■"/>
        <a:defRPr sz="1534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558686" indent="-327324" algn="l" defTabSz="584507" rtl="0" eaLnBrk="1" latinLnBrk="0" hangingPunct="1">
        <a:lnSpc>
          <a:spcPct val="94000"/>
        </a:lnSpc>
        <a:spcBef>
          <a:spcPts val="426"/>
        </a:spcBef>
        <a:spcAft>
          <a:spcPts val="170"/>
        </a:spcAft>
        <a:buFont typeface="Franklin Gothic Book" panose="020B0503020102020204" pitchFamily="34" charset="0"/>
        <a:buChar char="–"/>
        <a:defRPr sz="1534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948358" indent="-327324" algn="l" defTabSz="584507" rtl="0" eaLnBrk="1" latinLnBrk="0" hangingPunct="1">
        <a:lnSpc>
          <a:spcPct val="94000"/>
        </a:lnSpc>
        <a:spcBef>
          <a:spcPts val="426"/>
        </a:spcBef>
        <a:spcAft>
          <a:spcPts val="170"/>
        </a:spcAft>
        <a:buFont typeface="Franklin Gothic Book" panose="020B0503020102020204" pitchFamily="34" charset="0"/>
        <a:buChar char="■"/>
        <a:defRPr sz="136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338029" indent="-327324" algn="l" defTabSz="584507" rtl="0" eaLnBrk="1" latinLnBrk="0" hangingPunct="1">
        <a:lnSpc>
          <a:spcPct val="94000"/>
        </a:lnSpc>
        <a:spcBef>
          <a:spcPts val="426"/>
        </a:spcBef>
        <a:spcAft>
          <a:spcPts val="170"/>
        </a:spcAft>
        <a:buFont typeface="Franklin Gothic Book" panose="020B0503020102020204" pitchFamily="34" charset="0"/>
        <a:buChar char="–"/>
        <a:defRPr sz="1364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27701" indent="-327324" algn="l" defTabSz="584507" rtl="0" eaLnBrk="1" latinLnBrk="0" hangingPunct="1">
        <a:lnSpc>
          <a:spcPct val="94000"/>
        </a:lnSpc>
        <a:spcBef>
          <a:spcPts val="426"/>
        </a:spcBef>
        <a:spcAft>
          <a:spcPts val="170"/>
        </a:spcAft>
        <a:buFont typeface="Franklin Gothic Book" panose="020B0503020102020204" pitchFamily="34" charset="0"/>
        <a:buChar char="■"/>
        <a:defRPr sz="1193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117372" indent="-327324" algn="l" defTabSz="584507" rtl="0" eaLnBrk="1" latinLnBrk="0" hangingPunct="1">
        <a:lnSpc>
          <a:spcPct val="94000"/>
        </a:lnSpc>
        <a:spcBef>
          <a:spcPts val="426"/>
        </a:spcBef>
        <a:spcAft>
          <a:spcPts val="170"/>
        </a:spcAft>
        <a:buFont typeface="Franklin Gothic Book" panose="020B0503020102020204" pitchFamily="34" charset="0"/>
        <a:buChar char="–"/>
        <a:defRPr sz="1193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507044" indent="-327324" algn="l" defTabSz="584507" rtl="0" eaLnBrk="1" latinLnBrk="0" hangingPunct="1">
        <a:lnSpc>
          <a:spcPct val="94000"/>
        </a:lnSpc>
        <a:spcBef>
          <a:spcPts val="426"/>
        </a:spcBef>
        <a:spcAft>
          <a:spcPts val="170"/>
        </a:spcAft>
        <a:buFont typeface="Franklin Gothic Book" panose="020B0503020102020204" pitchFamily="34" charset="0"/>
        <a:buChar char="■"/>
        <a:defRPr sz="1193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4507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1pPr>
      <a:lvl2pPr marL="292254" algn="l" defTabSz="584507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2pPr>
      <a:lvl3pPr marL="584507" algn="l" defTabSz="584507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3pPr>
      <a:lvl4pPr marL="876761" algn="l" defTabSz="584507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4pPr>
      <a:lvl5pPr marL="1169015" algn="l" defTabSz="584507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5pPr>
      <a:lvl6pPr marL="1461268" algn="l" defTabSz="584507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6pPr>
      <a:lvl7pPr marL="1753522" algn="l" defTabSz="584507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7pPr>
      <a:lvl8pPr marL="2045776" algn="l" defTabSz="584507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8pPr>
      <a:lvl9pPr marL="2338029" algn="l" defTabSz="584507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5184">
          <p15:clr>
            <a:srgbClr val="F26B43"/>
          </p15:clr>
        </p15:guide>
        <p15:guide id="4294967295" pos="702">
          <p15:clr>
            <a:srgbClr val="F26B43"/>
          </p15:clr>
        </p15:guide>
        <p15:guide id="4294967295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="" xmlns:a16="http://schemas.microsoft.com/office/drawing/2014/main" id="{A0F869B5-F8BA-4BC8-A977-531D31A77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t="58916" r="12908"/>
          <a:stretch/>
        </p:blipFill>
        <p:spPr bwMode="auto">
          <a:xfrm>
            <a:off x="5045375" y="3545704"/>
            <a:ext cx="2972531" cy="180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="" xmlns:a16="http://schemas.microsoft.com/office/drawing/2014/main" id="{0235C40A-1F74-4383-A097-4B6ABC65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12506" r="60435"/>
          <a:stretch>
            <a:fillRect/>
          </a:stretch>
        </p:blipFill>
        <p:spPr bwMode="auto">
          <a:xfrm>
            <a:off x="2078355" y="1884206"/>
            <a:ext cx="2628153" cy="383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2FF3B3AF-5F6F-4939-A994-E644434935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36187" y="685800"/>
            <a:ext cx="5450700" cy="6623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000FF"/>
                </a:solidFill>
                <a:latin typeface="Georgia"/>
              </a:rPr>
              <a:t>Defects and </a:t>
            </a:r>
            <a:r>
              <a:rPr lang="en-GB" sz="2000" b="1" dirty="0" smtClean="0">
                <a:solidFill>
                  <a:srgbClr val="0000FF"/>
                </a:solidFill>
                <a:latin typeface="Georgia"/>
              </a:rPr>
              <a:t>non-stoichiometry</a:t>
            </a:r>
            <a:endParaRPr lang="en-US" sz="2046" b="1" dirty="0">
              <a:solidFill>
                <a:srgbClr val="0000FF"/>
              </a:solidFill>
              <a:latin typeface="Georgi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37DD291C-635D-44A0-9E37-1708423B8F80}"/>
              </a:ext>
            </a:extLst>
          </p:cNvPr>
          <p:cNvSpPr txBox="1">
            <a:spLocks noChangeArrowheads="1"/>
          </p:cNvSpPr>
          <p:nvPr/>
        </p:nvSpPr>
        <p:spPr>
          <a:xfrm>
            <a:off x="4813300" y="2173311"/>
            <a:ext cx="3436682" cy="974229"/>
          </a:xfrm>
          <a:prstGeom prst="rect">
            <a:avLst/>
          </a:prstGeom>
          <a:solidFill>
            <a:schemeClr val="bg1"/>
          </a:solidFill>
        </p:spPr>
        <p:txBody>
          <a:bodyPr vert="horz" lIns="77938" tIns="38969" rIns="77938" bIns="3896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5" b="1" dirty="0">
                <a:solidFill>
                  <a:srgbClr val="7030A0"/>
                </a:solidFill>
                <a:latin typeface="Georgia"/>
              </a:rPr>
              <a:t>Course : </a:t>
            </a:r>
            <a:r>
              <a:rPr lang="en-US" sz="1705" b="1" dirty="0" err="1">
                <a:solidFill>
                  <a:srgbClr val="7030A0"/>
                </a:solidFill>
                <a:latin typeface="Georgia"/>
              </a:rPr>
              <a:t>M.Sc</a:t>
            </a:r>
            <a:r>
              <a:rPr lang="en-US" sz="1705" b="1" dirty="0">
                <a:solidFill>
                  <a:srgbClr val="7030A0"/>
                </a:solidFill>
                <a:latin typeface="Georgia"/>
              </a:rPr>
              <a:t> Chemistry</a:t>
            </a:r>
          </a:p>
          <a:p>
            <a:r>
              <a:rPr lang="en-US" sz="1705" b="1" dirty="0">
                <a:solidFill>
                  <a:srgbClr val="7030A0"/>
                </a:solidFill>
                <a:latin typeface="Georgia"/>
              </a:rPr>
              <a:t>Topic- CHEM : 101 (Unit 2)</a:t>
            </a:r>
          </a:p>
        </p:txBody>
      </p:sp>
    </p:spTree>
    <p:extLst>
      <p:ext uri="{BB962C8B-B14F-4D97-AF65-F5344CB8AC3E}">
        <p14:creationId xmlns:p14="http://schemas.microsoft.com/office/powerpoint/2010/main" val="103189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6AFC46F-DDE9-4A83-835D-A2D00519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E4241CAE-A48E-4483-8E23-BA9BB004B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09359"/>
              </p:ext>
            </p:extLst>
          </p:nvPr>
        </p:nvGraphicFramePr>
        <p:xfrm>
          <a:off x="-953" y="152400"/>
          <a:ext cx="10391776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1">
                  <a:extLst>
                    <a:ext uri="{9D8B030D-6E8A-4147-A177-3AD203B41FA5}">
                      <a16:colId xmlns:a16="http://schemas.microsoft.com/office/drawing/2014/main" xmlns="" val="2255690072"/>
                    </a:ext>
                  </a:extLst>
                </a:gridCol>
                <a:gridCol w="4708207">
                  <a:extLst>
                    <a:ext uri="{9D8B030D-6E8A-4147-A177-3AD203B41FA5}">
                      <a16:colId xmlns:a16="http://schemas.microsoft.com/office/drawing/2014/main" xmlns="" val="1888213491"/>
                    </a:ext>
                  </a:extLst>
                </a:gridCol>
                <a:gridCol w="473393">
                  <a:extLst>
                    <a:ext uri="{9D8B030D-6E8A-4147-A177-3AD203B41FA5}">
                      <a16:colId xmlns:a16="http://schemas.microsoft.com/office/drawing/2014/main" xmlns="" val="2540410589"/>
                    </a:ext>
                  </a:extLst>
                </a:gridCol>
                <a:gridCol w="4722495">
                  <a:extLst>
                    <a:ext uri="{9D8B030D-6E8A-4147-A177-3AD203B41FA5}">
                      <a16:colId xmlns:a16="http://schemas.microsoft.com/office/drawing/2014/main" xmlns="" val="4264874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Schottky defect 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Frankel defect </a:t>
                      </a:r>
                      <a:endParaRPr lang="en-IN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9341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an ionic crystal when positive and negative ions are completely missing from their lattice sites and create vacancies in crystal lattice, the defect is called Schottky defect.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an ionic crystal, when ion is missing from its lattice position and occupies interstitial position between the lattice points, the defect is called Frenkel defect.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28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presence of Schottky defect in a crystal decreases the density of crystal.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presence of Frankel defect in the crystal does not change the density of the crystal.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4267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defect can occurs in ionic crystals having high co-ordination number and the cations and anions have almost same size. </a:t>
                      </a:r>
                      <a:r>
                        <a:rPr lang="en-IN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i,e</a:t>
                      </a: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radius ratio r+/r- is almost equal to 1.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defect can occurs in ionic crystals having low co-ordination number and cation is smaller in size than the anion. </a:t>
                      </a:r>
                      <a:r>
                        <a:rPr lang="en-IN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i,e</a:t>
                      </a: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radius ratio r+/r- is low.</a:t>
                      </a:r>
                      <a:endParaRPr lang="en-IN" sz="2200" dirty="0"/>
                    </a:p>
                    <a:p>
                      <a:endParaRPr lang="en-IN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542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Alkali halides, alkaline earth oxide having NaCl type structure, </a:t>
                      </a:r>
                      <a:r>
                        <a:rPr lang="en-IN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BeO</a:t>
                      </a: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N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TiCl</a:t>
                      </a: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etc. crystal are examples of ionic compound having Schottky defect.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 halides, ZnS are the examples of ionic compound having Frenkel defect.</a:t>
                      </a:r>
                      <a:endParaRPr lang="en-IN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997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>
            <a:extLst>
              <a:ext uri="{FF2B5EF4-FFF2-40B4-BE49-F238E27FC236}">
                <a16:creationId xmlns:a16="http://schemas.microsoft.com/office/drawing/2014/main" xmlns="" id="{10F86287-C7E5-4AC0-B7CD-3BEF0C581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" y="457200"/>
            <a:ext cx="8991600" cy="561500"/>
          </a:xfrm>
          <a:prstGeom prst="rect">
            <a:avLst/>
          </a:prstGeom>
          <a:solidFill>
            <a:srgbClr val="E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91440" bIns="91440"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Typical enthalpies of formation of Schottky and Frenkel defects.</a:t>
            </a:r>
          </a:p>
        </p:txBody>
      </p:sp>
      <p:graphicFrame>
        <p:nvGraphicFramePr>
          <p:cNvPr id="17" name="Group 54">
            <a:extLst>
              <a:ext uri="{FF2B5EF4-FFF2-40B4-BE49-F238E27FC236}">
                <a16:creationId xmlns:a16="http://schemas.microsoft.com/office/drawing/2014/main" xmlns="" id="{0E4A3693-FC33-4E43-9E1D-9436F63B1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27638"/>
              </p:ext>
            </p:extLst>
          </p:nvPr>
        </p:nvGraphicFramePr>
        <p:xfrm>
          <a:off x="776287" y="2011680"/>
          <a:ext cx="4108451" cy="3503232"/>
        </p:xfrm>
        <a:graphic>
          <a:graphicData uri="http://schemas.openxmlformats.org/drawingml/2006/table">
            <a:tbl>
              <a:tblPr/>
              <a:tblGrid>
                <a:gridCol w="1511301">
                  <a:extLst>
                    <a:ext uri="{9D8B030D-6E8A-4147-A177-3AD203B41FA5}">
                      <a16:colId xmlns:a16="http://schemas.microsoft.com/office/drawing/2014/main" xmlns="" val="1130329528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xmlns="" val="2164293347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xmlns="" val="2125966188"/>
                    </a:ext>
                  </a:extLst>
                </a:gridCol>
              </a:tblGrid>
              <a:tr h="18097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Schottky Defects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3087891"/>
                  </a:ext>
                </a:extLst>
              </a:tr>
              <a:tr h="180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Compound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H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(J)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 10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–</a:t>
                      </a:r>
                      <a:fld id="{2CE6FBA7-E13B-485B-87B7-06DE0F09A94F}" type="slidenum"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t>11</a:t>
                      </a:fld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endParaRPr kumimoji="0" lang="en-US" altLang="en-US" sz="2400" b="0" i="0" u="none" strike="noStrike" cap="none" normalizeH="0" baseline="3000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H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(eV)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5673954"/>
                  </a:ext>
                </a:extLst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LiI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2.08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1.30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8292822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LiBr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2.88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1.80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9143063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NaCl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3.69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2.30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2707045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9.77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6.10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4423549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MgO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10.57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6.60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6031957"/>
                  </a:ext>
                </a:extLst>
              </a:tr>
            </a:tbl>
          </a:graphicData>
        </a:graphic>
      </p:graphicFrame>
      <p:graphicFrame>
        <p:nvGraphicFramePr>
          <p:cNvPr id="18" name="Group 55">
            <a:extLst>
              <a:ext uri="{FF2B5EF4-FFF2-40B4-BE49-F238E27FC236}">
                <a16:creationId xmlns:a16="http://schemas.microsoft.com/office/drawing/2014/main" xmlns="" id="{6DFB9FFB-8B2E-43C7-A42B-9818F3BC2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150046"/>
              </p:ext>
            </p:extLst>
          </p:nvPr>
        </p:nvGraphicFramePr>
        <p:xfrm>
          <a:off x="5507038" y="2011680"/>
          <a:ext cx="4260851" cy="3503232"/>
        </p:xfrm>
        <a:graphic>
          <a:graphicData uri="http://schemas.openxmlformats.org/drawingml/2006/table">
            <a:tbl>
              <a:tblPr/>
              <a:tblGrid>
                <a:gridCol w="1663701">
                  <a:extLst>
                    <a:ext uri="{9D8B030D-6E8A-4147-A177-3AD203B41FA5}">
                      <a16:colId xmlns:a16="http://schemas.microsoft.com/office/drawing/2014/main" xmlns="" val="1227731391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xmlns="" val="221534501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xmlns="" val="85169078"/>
                    </a:ext>
                  </a:extLst>
                </a:gridCol>
              </a:tblGrid>
              <a:tr h="18097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Frenkel Defects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794289"/>
                  </a:ext>
                </a:extLst>
              </a:tr>
              <a:tr h="180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Compound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H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F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(J)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 10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–</a:t>
                      </a:r>
                      <a:fld id="{5C212329-5817-4ECE-8EBC-8185ED6363FB}" type="slidenum"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t>11</a:t>
                      </a:fld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endParaRPr kumimoji="0" lang="en-US" altLang="en-US" sz="2400" b="0" i="0" u="none" strike="noStrike" cap="none" normalizeH="0" baseline="3000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H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(eV)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4932662"/>
                  </a:ext>
                </a:extLst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-AgI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1.12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0.70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896918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AgBr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1.92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1.20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218822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AgCl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2.56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1.60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191219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CaF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4.49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2.80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7128448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ZrO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6.57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4.10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026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94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776286" y="381000"/>
            <a:ext cx="9290745" cy="459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386" b="1" dirty="0">
                <a:latin typeface="Times New Roman" pitchFamily="18" charset="0"/>
                <a:cs typeface="Times New Roman" pitchFamily="18" charset="0"/>
              </a:rPr>
              <a:t>Impurity Defect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641794" y="914400"/>
            <a:ext cx="9490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 of regular crystal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replace with another cation, the defect is called impurity defect.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6AC4CB-C511-402A-971E-5631510AACC0}"/>
              </a:ext>
            </a:extLst>
          </p:cNvPr>
          <p:cNvSpPr/>
          <p:nvPr/>
        </p:nvSpPr>
        <p:spPr>
          <a:xfrm>
            <a:off x="641795" y="2001848"/>
            <a:ext cx="51943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cation sometimes may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occupy interstitial site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impurity cation is substituted in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of regular 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called substitution impurity defect.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Example: Brass.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impurity cation is present in the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positions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called interstitial impurity defect.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Example: Steel.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02745F-C600-4998-8AA4-AFAA18787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3" t="58826" r="84468" b="27803"/>
          <a:stretch/>
        </p:blipFill>
        <p:spPr>
          <a:xfrm>
            <a:off x="6276974" y="1524000"/>
            <a:ext cx="3201354" cy="237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934D69-FD6C-47FB-9C0C-A8A229164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8" t="58531" r="74454" b="28098"/>
          <a:stretch/>
        </p:blipFill>
        <p:spPr>
          <a:xfrm>
            <a:off x="6215061" y="4038601"/>
            <a:ext cx="3366684" cy="25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8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714434" y="533400"/>
            <a:ext cx="941754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Line Defect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714434" y="1545492"/>
            <a:ext cx="9287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defect is defined as the 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irregularity in a complete line, a row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lattice points of constituent particles. 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7A08804-7444-47F6-912A-06F0FD90475E}"/>
              </a:ext>
            </a:extLst>
          </p:cNvPr>
          <p:cNvGrpSpPr/>
          <p:nvPr/>
        </p:nvGrpSpPr>
        <p:grpSpPr>
          <a:xfrm>
            <a:off x="714434" y="2853610"/>
            <a:ext cx="8833009" cy="1566590"/>
            <a:chOff x="400050" y="1042483"/>
            <a:chExt cx="8001001" cy="18379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D9F8888-5319-4B62-AB08-88710A8C15F7}"/>
                </a:ext>
              </a:extLst>
            </p:cNvPr>
            <p:cNvGrpSpPr/>
            <p:nvPr/>
          </p:nvGrpSpPr>
          <p:grpSpPr>
            <a:xfrm>
              <a:off x="400050" y="1042483"/>
              <a:ext cx="6822386" cy="1832786"/>
              <a:chOff x="707231" y="2683787"/>
              <a:chExt cx="2250281" cy="2443714"/>
            </a:xfrm>
          </p:grpSpPr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xmlns="" id="{CB8C2C56-4536-4EB4-AF16-EE02AFADD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138063" y="2683787"/>
                <a:ext cx="1760935" cy="71877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IN" altLang="en-US" sz="2400" b="1" dirty="0">
                    <a:latin typeface="Times New Roman" pitchFamily="18" charset="0"/>
                    <a:cs typeface="Times New Roman" pitchFamily="18" charset="0"/>
                  </a:rPr>
                  <a:t>Types of Line Defect</a:t>
                </a:r>
              </a:p>
            </p:txBody>
          </p:sp>
          <p:sp>
            <p:nvSpPr>
              <p:cNvPr id="10" name="Right Brace 9">
                <a:extLst>
                  <a:ext uri="{FF2B5EF4-FFF2-40B4-BE49-F238E27FC236}">
                    <a16:creationId xmlns:a16="http://schemas.microsoft.com/office/drawing/2014/main" xmlns="" id="{7553153E-D091-4F82-A1C3-98599EF646AD}"/>
                  </a:ext>
                </a:extLst>
              </p:cNvPr>
              <p:cNvSpPr/>
              <p:nvPr/>
            </p:nvSpPr>
            <p:spPr bwMode="auto">
              <a:xfrm rot="16200000">
                <a:off x="1806972" y="3129360"/>
                <a:ext cx="431800" cy="1869281"/>
              </a:xfrm>
              <a:prstGeom prst="rightBrace">
                <a:avLst>
                  <a:gd name="adj1" fmla="val 8333"/>
                  <a:gd name="adj2" fmla="val 4893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6">
                <a:extLst>
                  <a:ext uri="{FF2B5EF4-FFF2-40B4-BE49-F238E27FC236}">
                    <a16:creationId xmlns:a16="http://schemas.microsoft.com/office/drawing/2014/main" xmlns="" id="{844679A7-43C2-4BB6-B1D0-07A4DCDC7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707231" y="4405313"/>
                <a:ext cx="762000" cy="7221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IN" alt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Edge dislocation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7329E4C-A524-4E5A-97C7-8D585C452BDE}"/>
                </a:ext>
              </a:extLst>
            </p:cNvPr>
            <p:cNvCxnSpPr/>
            <p:nvPr/>
          </p:nvCxnSpPr>
          <p:spPr>
            <a:xfrm>
              <a:off x="4335607" y="2081464"/>
              <a:ext cx="0" cy="1714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B308E129-7A78-41B9-AB11-11D6001AF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00400" y="2331986"/>
              <a:ext cx="2310226" cy="5416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IN" alt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Screw dislocation </a:t>
              </a:r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xmlns="" id="{CD70A1F2-7F69-4776-AABB-C5593D6CC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090825" y="2338820"/>
              <a:ext cx="2310226" cy="5416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IN" alt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Mixed dislocation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85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700086" y="381000"/>
            <a:ext cx="93669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Edge dislocation Defect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852486" y="1150203"/>
            <a:ext cx="9279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defects are produced due to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termination of a plane of atoms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middle of a crystal is called as edge dislocation defect.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ACB9C1-E063-42D9-A05E-F4AE1751B3DA}"/>
              </a:ext>
            </a:extLst>
          </p:cNvPr>
          <p:cNvSpPr/>
          <p:nvPr/>
        </p:nvSpPr>
        <p:spPr>
          <a:xfrm>
            <a:off x="700087" y="3090208"/>
            <a:ext cx="510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such a case, the adjacent planes are not straight, but instead bend around the edge of the terminating plane so that the crystal structure is perfectly ordered on either side.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643842B-83EB-4792-B891-795DF6017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4" r="10828"/>
          <a:stretch/>
        </p:blipFill>
        <p:spPr bwMode="auto">
          <a:xfrm>
            <a:off x="6615739" y="2895600"/>
            <a:ext cx="3636741" cy="38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28CBB7-4097-4863-A2C2-6207CE287041}"/>
              </a:ext>
            </a:extLst>
          </p:cNvPr>
          <p:cNvSpPr/>
          <p:nvPr/>
        </p:nvSpPr>
        <p:spPr>
          <a:xfrm>
            <a:off x="7501802" y="2103120"/>
            <a:ext cx="2048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2000" b="1" dirty="0">
                <a:latin typeface="Times New Roman" pitchFamily="18" charset="0"/>
                <a:cs typeface="Times New Roman" pitchFamily="18" charset="0"/>
              </a:rPr>
              <a:t>Edge dislocation </a:t>
            </a:r>
            <a:endParaRPr lang="en-IN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0ADE77A-6E99-4754-8B5A-87B3E725B952}"/>
              </a:ext>
            </a:extLst>
          </p:cNvPr>
          <p:cNvCxnSpPr>
            <a:cxnSpLocks/>
          </p:cNvCxnSpPr>
          <p:nvPr/>
        </p:nvCxnSpPr>
        <p:spPr>
          <a:xfrm>
            <a:off x="8434109" y="2667000"/>
            <a:ext cx="343178" cy="2438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39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700086" y="381000"/>
            <a:ext cx="93669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Screw dislocation Defect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852486" y="1150203"/>
            <a:ext cx="9279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defects are produced due to the movement of small portion of crystal from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original position,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as screw dislocation defect.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ACB9C1-E063-42D9-A05E-F4AE1751B3DA}"/>
              </a:ext>
            </a:extLst>
          </p:cNvPr>
          <p:cNvSpPr/>
          <p:nvPr/>
        </p:nvSpPr>
        <p:spPr>
          <a:xfrm>
            <a:off x="611187" y="3090208"/>
            <a:ext cx="51943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screw dislocation is slightly more difficult to visualize.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BB9865F-0C8D-4B8E-8DED-FEC97DF66E11}"/>
              </a:ext>
            </a:extLst>
          </p:cNvPr>
          <p:cNvGrpSpPr/>
          <p:nvPr/>
        </p:nvGrpSpPr>
        <p:grpSpPr>
          <a:xfrm>
            <a:off x="5163413" y="2819400"/>
            <a:ext cx="5040004" cy="3169920"/>
            <a:chOff x="5163413" y="3657600"/>
            <a:chExt cx="5040004" cy="31699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D94AADF-4839-40F0-9E3F-1A4BCAE94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757" y="3657600"/>
              <a:ext cx="3375660" cy="316992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E0ADE77A-6E99-4754-8B5A-87B3E725B9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0887" y="5695891"/>
              <a:ext cx="986102" cy="5810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E28CBB7-4097-4863-A2C2-6207CE287041}"/>
                </a:ext>
              </a:extLst>
            </p:cNvPr>
            <p:cNvSpPr/>
            <p:nvPr/>
          </p:nvSpPr>
          <p:spPr>
            <a:xfrm>
              <a:off x="5163413" y="6276945"/>
              <a:ext cx="20489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altLang="en-US" sz="2000" b="1" dirty="0">
                  <a:latin typeface="Times New Roman" pitchFamily="18" charset="0"/>
                  <a:cs typeface="Times New Roman" pitchFamily="18" charset="0"/>
                </a:rPr>
                <a:t>Edge dislocation </a:t>
              </a:r>
              <a:endParaRPr lang="en-IN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857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700086" y="381000"/>
            <a:ext cx="93669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Mixed dislocation Defect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557728" y="1218149"/>
            <a:ext cx="9667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defects are produced due to the both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termination of a plane 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 of small portion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crystal from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original position,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as mixed dislocation defect. </a:t>
            </a:r>
          </a:p>
        </p:txBody>
      </p:sp>
      <p:pic>
        <p:nvPicPr>
          <p:cNvPr id="35" name="Picture 8">
            <a:extLst>
              <a:ext uri="{FF2B5EF4-FFF2-40B4-BE49-F238E27FC236}">
                <a16:creationId xmlns:a16="http://schemas.microsoft.com/office/drawing/2014/main" xmlns="" id="{85414B41-25E3-4137-ADE8-9EA28C3B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97" y="3163888"/>
            <a:ext cx="387985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7">
            <a:extLst>
              <a:ext uri="{FF2B5EF4-FFF2-40B4-BE49-F238E27FC236}">
                <a16:creationId xmlns:a16="http://schemas.microsoft.com/office/drawing/2014/main" xmlns="" id="{F0271150-4076-4EDF-B0F9-01661713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10" y="2555875"/>
            <a:ext cx="4498975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12">
            <a:extLst>
              <a:ext uri="{FF2B5EF4-FFF2-40B4-BE49-F238E27FC236}">
                <a16:creationId xmlns:a16="http://schemas.microsoft.com/office/drawing/2014/main" xmlns="" id="{7AFA62FC-7864-4CE1-A6B2-8EA4C59F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73" y="5849938"/>
            <a:ext cx="81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xmlns="" id="{9EDCAC46-F791-4F5D-9A5C-BD9AC0AB3B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7910" y="3744913"/>
            <a:ext cx="3546475" cy="22304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" name="Line 21">
            <a:extLst>
              <a:ext uri="{FF2B5EF4-FFF2-40B4-BE49-F238E27FC236}">
                <a16:creationId xmlns:a16="http://schemas.microsoft.com/office/drawing/2014/main" xmlns="" id="{6BA8784B-E40F-472A-933C-F108B819D834}"/>
              </a:ext>
            </a:extLst>
          </p:cNvPr>
          <p:cNvSpPr>
            <a:spLocks noChangeShapeType="1"/>
          </p:cNvSpPr>
          <p:nvPr/>
        </p:nvSpPr>
        <p:spPr bwMode="auto">
          <a:xfrm rot="16598720" flipV="1">
            <a:off x="4197410" y="5114926"/>
            <a:ext cx="992188" cy="6238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xmlns="" id="{7A90570C-AA0D-492F-8C00-031AF5437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72" y="5845175"/>
            <a:ext cx="203200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xmlns="" id="{2F8003A3-6EE2-42FE-AC71-0F606995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98" y="6324600"/>
            <a:ext cx="9541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</a:t>
            </a:r>
          </a:p>
        </p:txBody>
      </p:sp>
      <p:sp>
        <p:nvSpPr>
          <p:cNvPr id="46" name="Line 29">
            <a:extLst>
              <a:ext uri="{FF2B5EF4-FFF2-40B4-BE49-F238E27FC236}">
                <a16:creationId xmlns:a16="http://schemas.microsoft.com/office/drawing/2014/main" xmlns="" id="{4E973F8A-8C6E-496A-8F6B-AC0485447EB7}"/>
              </a:ext>
            </a:extLst>
          </p:cNvPr>
          <p:cNvSpPr>
            <a:spLocks noChangeShapeType="1"/>
          </p:cNvSpPr>
          <p:nvPr/>
        </p:nvSpPr>
        <p:spPr bwMode="auto">
          <a:xfrm rot="15012314" flipV="1">
            <a:off x="2617348" y="5004672"/>
            <a:ext cx="2032709" cy="147892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" name="Line 33">
            <a:extLst>
              <a:ext uri="{FF2B5EF4-FFF2-40B4-BE49-F238E27FC236}">
                <a16:creationId xmlns:a16="http://schemas.microsoft.com/office/drawing/2014/main" xmlns="" id="{D1A5C7D7-76A0-4E64-9514-9F45B09CBD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6356" y="5851526"/>
            <a:ext cx="1325854" cy="704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xmlns="" id="{C81F06A9-9A61-45C7-B32E-7945B386D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60" y="2343150"/>
            <a:ext cx="9877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</a:p>
        </p:txBody>
      </p:sp>
      <p:sp>
        <p:nvSpPr>
          <p:cNvPr id="50" name="Line 32">
            <a:extLst>
              <a:ext uri="{FF2B5EF4-FFF2-40B4-BE49-F238E27FC236}">
                <a16:creationId xmlns:a16="http://schemas.microsoft.com/office/drawing/2014/main" xmlns="" id="{F5DFC2A6-EF93-4BE2-B266-2C12C10916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7810" y="2706688"/>
            <a:ext cx="1230313" cy="18510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" name="Line 35">
            <a:extLst>
              <a:ext uri="{FF2B5EF4-FFF2-40B4-BE49-F238E27FC236}">
                <a16:creationId xmlns:a16="http://schemas.microsoft.com/office/drawing/2014/main" xmlns="" id="{4ECAA35D-F8B8-466C-A270-61231CC9E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1723" y="2733675"/>
            <a:ext cx="1693863" cy="13112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1898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700086" y="533400"/>
            <a:ext cx="943189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Plane Defect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700086" y="1545492"/>
            <a:ext cx="9301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plane defect is defined as the 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 arrangement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planes into the crystal of solid. 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7A08804-7444-47F6-912A-06F0FD90475E}"/>
              </a:ext>
            </a:extLst>
          </p:cNvPr>
          <p:cNvGrpSpPr/>
          <p:nvPr/>
        </p:nvGrpSpPr>
        <p:grpSpPr>
          <a:xfrm>
            <a:off x="700086" y="2865361"/>
            <a:ext cx="8999756" cy="1566590"/>
            <a:chOff x="249009" y="1042483"/>
            <a:chExt cx="8152042" cy="18379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D9F8888-5319-4B62-AB08-88710A8C15F7}"/>
                </a:ext>
              </a:extLst>
            </p:cNvPr>
            <p:cNvGrpSpPr/>
            <p:nvPr/>
          </p:nvGrpSpPr>
          <p:grpSpPr>
            <a:xfrm>
              <a:off x="249009" y="1042483"/>
              <a:ext cx="6973427" cy="1832786"/>
              <a:chOff x="657412" y="2683787"/>
              <a:chExt cx="2300100" cy="2443714"/>
            </a:xfrm>
          </p:grpSpPr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xmlns="" id="{CB8C2C56-4536-4EB4-AF16-EE02AFADD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138063" y="2683787"/>
                <a:ext cx="1760935" cy="71877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IN" altLang="en-US" sz="2400" b="1" dirty="0">
                    <a:latin typeface="Times New Roman" pitchFamily="18" charset="0"/>
                    <a:cs typeface="Times New Roman" pitchFamily="18" charset="0"/>
                  </a:rPr>
                  <a:t>Types of Plane Defect</a:t>
                </a:r>
              </a:p>
            </p:txBody>
          </p:sp>
          <p:sp>
            <p:nvSpPr>
              <p:cNvPr id="10" name="Right Brace 9">
                <a:extLst>
                  <a:ext uri="{FF2B5EF4-FFF2-40B4-BE49-F238E27FC236}">
                    <a16:creationId xmlns:a16="http://schemas.microsoft.com/office/drawing/2014/main" xmlns="" id="{7553153E-D091-4F82-A1C3-98599EF646AD}"/>
                  </a:ext>
                </a:extLst>
              </p:cNvPr>
              <p:cNvSpPr/>
              <p:nvPr/>
            </p:nvSpPr>
            <p:spPr bwMode="auto">
              <a:xfrm rot="16200000">
                <a:off x="1806972" y="3129360"/>
                <a:ext cx="431800" cy="1869281"/>
              </a:xfrm>
              <a:prstGeom prst="rightBrace">
                <a:avLst>
                  <a:gd name="adj1" fmla="val 8333"/>
                  <a:gd name="adj2" fmla="val 4893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6">
                <a:extLst>
                  <a:ext uri="{FF2B5EF4-FFF2-40B4-BE49-F238E27FC236}">
                    <a16:creationId xmlns:a16="http://schemas.microsoft.com/office/drawing/2014/main" xmlns="" id="{844679A7-43C2-4BB6-B1D0-07A4DCDC7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657412" y="4405312"/>
                <a:ext cx="811819" cy="7221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alt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Grain boundary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7329E4C-A524-4E5A-97C7-8D585C452BDE}"/>
                </a:ext>
              </a:extLst>
            </p:cNvPr>
            <p:cNvCxnSpPr/>
            <p:nvPr/>
          </p:nvCxnSpPr>
          <p:spPr>
            <a:xfrm>
              <a:off x="4335607" y="2081464"/>
              <a:ext cx="0" cy="1714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B308E129-7A78-41B9-AB11-11D6001AF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00400" y="2331986"/>
              <a:ext cx="2310226" cy="5416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alt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Stacking fault</a:t>
              </a:r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xmlns="" id="{CD70A1F2-7F69-4776-AABB-C5593D6CC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090825" y="2338820"/>
              <a:ext cx="2310226" cy="5416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IN" alt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Twin boundary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67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0112C6FB-6390-4CED-817D-C2DC8C67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2792790"/>
            <a:ext cx="4203582" cy="36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700086" y="381000"/>
            <a:ext cx="93669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Grain boundaries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700086" y="1150203"/>
            <a:ext cx="9431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grain boundary is the interface between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grains, or crystallites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a polycrystalline material.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ACB9C1-E063-42D9-A05E-F4AE1751B3DA}"/>
              </a:ext>
            </a:extLst>
          </p:cNvPr>
          <p:cNvSpPr/>
          <p:nvPr/>
        </p:nvSpPr>
        <p:spPr>
          <a:xfrm>
            <a:off x="700086" y="2651760"/>
            <a:ext cx="50064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Grain boundaries are 2D defects in the crystal structure, and tend to decrease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electrical and thermal conductivity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material. 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grain boundaries are preferred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 for the onset of corrosion.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28CBB7-4097-4863-A2C2-6207CE287041}"/>
              </a:ext>
            </a:extLst>
          </p:cNvPr>
          <p:cNvSpPr/>
          <p:nvPr/>
        </p:nvSpPr>
        <p:spPr>
          <a:xfrm>
            <a:off x="7501802" y="2103120"/>
            <a:ext cx="2191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2000" b="1" dirty="0">
                <a:latin typeface="Times New Roman" pitchFamily="18" charset="0"/>
                <a:cs typeface="Times New Roman" pitchFamily="18" charset="0"/>
              </a:rPr>
              <a:t>Grain boundaries </a:t>
            </a:r>
            <a:endParaRPr lang="en-IN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0ADE77A-6E99-4754-8B5A-87B3E725B952}"/>
              </a:ext>
            </a:extLst>
          </p:cNvPr>
          <p:cNvCxnSpPr>
            <a:cxnSpLocks/>
          </p:cNvCxnSpPr>
          <p:nvPr/>
        </p:nvCxnSpPr>
        <p:spPr>
          <a:xfrm flipH="1">
            <a:off x="8135878" y="2503230"/>
            <a:ext cx="218814" cy="1611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2106E69-ECF4-45C1-9E8F-E9A81E5A78C9}"/>
              </a:ext>
            </a:extLst>
          </p:cNvPr>
          <p:cNvCxnSpPr>
            <a:cxnSpLocks/>
          </p:cNvCxnSpPr>
          <p:nvPr/>
        </p:nvCxnSpPr>
        <p:spPr>
          <a:xfrm>
            <a:off x="8682225" y="2503230"/>
            <a:ext cx="868536" cy="10019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826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32361168-EA13-47D3-AC04-BA3D79D12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/>
          <a:stretch/>
        </p:blipFill>
        <p:spPr bwMode="auto">
          <a:xfrm>
            <a:off x="8135877" y="3538716"/>
            <a:ext cx="159409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700086" y="76200"/>
            <a:ext cx="93669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Stacking fault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584537" y="772180"/>
            <a:ext cx="9807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stacking fault is a type of defect which characterizes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disordering of crystallographic planes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ACB9C1-E063-42D9-A05E-F4AE1751B3DA}"/>
              </a:ext>
            </a:extLst>
          </p:cNvPr>
          <p:cNvSpPr/>
          <p:nvPr/>
        </p:nvSpPr>
        <p:spPr>
          <a:xfrm>
            <a:off x="623887" y="1603177"/>
            <a:ext cx="632606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Face-centered cubic (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structures differ from hexagonal close packed (hcp) </a:t>
            </a:r>
            <a:r>
              <a:rPr lang="en-US" sz="22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only in stacking order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two layers are </a:t>
            </a:r>
            <a:r>
              <a:rPr lang="en-US" sz="22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identical for hcp and </a:t>
            </a:r>
            <a:r>
              <a:rPr lang="en-US" sz="22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labelled AB. If the third layer is placed so that its atoms are directly above those of the first layer, the stacking will be ABA — this is the hcp structure, and it continues </a:t>
            </a:r>
            <a:r>
              <a:rPr lang="en-US" sz="22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ABABABAB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another possible location for the third layer, such that its atoms are </a:t>
            </a:r>
            <a:r>
              <a:rPr lang="en-US" sz="22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above the first layer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Instead, it is the atoms in the fourth layer that are directly above the first layer. This produces the stacking </a:t>
            </a:r>
            <a:r>
              <a:rPr lang="en-US" sz="22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ABCABCABC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28CBB7-4097-4863-A2C2-6207CE287041}"/>
              </a:ext>
            </a:extLst>
          </p:cNvPr>
          <p:cNvSpPr/>
          <p:nvPr/>
        </p:nvSpPr>
        <p:spPr>
          <a:xfrm>
            <a:off x="7108621" y="1824753"/>
            <a:ext cx="3147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Face </a:t>
            </a:r>
            <a:r>
              <a:rPr lang="en-IN" sz="2000" b="1" dirty="0" err="1">
                <a:latin typeface="Times New Roman" pitchFamily="18" charset="0"/>
                <a:cs typeface="Times New Roman" pitchFamily="18" charset="0"/>
              </a:rPr>
              <a:t>centreed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 cubic crystal</a:t>
            </a:r>
          </a:p>
          <a:p>
            <a:pPr algn="ctr"/>
            <a:r>
              <a:rPr lang="en-IN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 plane</a:t>
            </a:r>
            <a:endParaRPr lang="en-IN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0ADE77A-6E99-4754-8B5A-87B3E725B952}"/>
              </a:ext>
            </a:extLst>
          </p:cNvPr>
          <p:cNvCxnSpPr>
            <a:cxnSpLocks/>
          </p:cNvCxnSpPr>
          <p:nvPr/>
        </p:nvCxnSpPr>
        <p:spPr>
          <a:xfrm flipH="1">
            <a:off x="8354692" y="2503230"/>
            <a:ext cx="1" cy="10354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2106E69-ECF4-45C1-9E8F-E9A81E5A78C9}"/>
              </a:ext>
            </a:extLst>
          </p:cNvPr>
          <p:cNvCxnSpPr>
            <a:cxnSpLocks/>
          </p:cNvCxnSpPr>
          <p:nvPr/>
        </p:nvCxnSpPr>
        <p:spPr>
          <a:xfrm>
            <a:off x="8682225" y="2503230"/>
            <a:ext cx="399862" cy="9257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D50948-4CC6-47F7-A157-FB2DD55D30AB}"/>
              </a:ext>
            </a:extLst>
          </p:cNvPr>
          <p:cNvSpPr/>
          <p:nvPr/>
        </p:nvSpPr>
        <p:spPr>
          <a:xfrm>
            <a:off x="7277486" y="5981550"/>
            <a:ext cx="2789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Hexagonal close packed</a:t>
            </a:r>
          </a:p>
          <a:p>
            <a:pPr algn="ctr"/>
            <a:r>
              <a:rPr lang="en-IN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 plane</a:t>
            </a:r>
            <a:endParaRPr lang="en-IN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EEB6CA1-6608-4D3D-BFB5-ED6383007455}"/>
              </a:ext>
            </a:extLst>
          </p:cNvPr>
          <p:cNvCxnSpPr>
            <a:cxnSpLocks/>
          </p:cNvCxnSpPr>
          <p:nvPr/>
        </p:nvCxnSpPr>
        <p:spPr>
          <a:xfrm flipH="1" flipV="1">
            <a:off x="8354693" y="5296734"/>
            <a:ext cx="193995" cy="769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655D070-29D9-47A5-970E-E45BB673E3C5}"/>
              </a:ext>
            </a:extLst>
          </p:cNvPr>
          <p:cNvCxnSpPr>
            <a:cxnSpLocks/>
          </p:cNvCxnSpPr>
          <p:nvPr/>
        </p:nvCxnSpPr>
        <p:spPr>
          <a:xfrm flipV="1">
            <a:off x="8929688" y="5296734"/>
            <a:ext cx="152399" cy="740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6288" y="1105469"/>
            <a:ext cx="4040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Defects in solid?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485" y="2479330"/>
            <a:ext cx="87031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669" indent="-114669" algn="just">
              <a:buFont typeface="Wingdings" pitchFamily="2" charset="2"/>
              <a:buChar char="v"/>
            </a:pPr>
            <a:r>
              <a:rPr lang="en-GB" sz="2400" dirty="0">
                <a:latin typeface="Georgia" panose="02040502050405020303" pitchFamily="18" charset="0"/>
                <a:cs typeface="Times New Roman" pitchFamily="18" charset="0"/>
              </a:rPr>
              <a:t> Crystalline solids are formed by </a:t>
            </a:r>
            <a:r>
              <a:rPr lang="en-GB" sz="240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regular repetition </a:t>
            </a:r>
            <a:r>
              <a:rPr lang="en-GB" sz="2400" dirty="0">
                <a:latin typeface="Georgia" panose="02040502050405020303" pitchFamily="18" charset="0"/>
                <a:cs typeface="Times New Roman" pitchFamily="18" charset="0"/>
              </a:rPr>
              <a:t>of large number of </a:t>
            </a:r>
            <a:r>
              <a:rPr lang="en-GB" sz="240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unit cells</a:t>
            </a:r>
            <a:r>
              <a:rPr lang="en-GB" sz="2400" dirty="0">
                <a:latin typeface="Georgia" panose="02040502050405020303" pitchFamily="18" charset="0"/>
                <a:cs typeface="Times New Roman" pitchFamily="18" charset="0"/>
              </a:rPr>
              <a:t> in all directions.</a:t>
            </a:r>
          </a:p>
          <a:p>
            <a:pPr marL="114669" indent="-114669" algn="just">
              <a:buFont typeface="Wingdings" pitchFamily="2" charset="2"/>
              <a:buChar char="v"/>
            </a:pPr>
            <a:endParaRPr lang="en-GB" sz="24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114669" indent="-114669" algn="just">
              <a:buFont typeface="Wingdings" pitchFamily="2" charset="2"/>
              <a:buChar char="v"/>
            </a:pPr>
            <a:r>
              <a:rPr lang="en-GB" sz="2400" dirty="0">
                <a:latin typeface="Georgia" panose="02040502050405020303" pitchFamily="18" charset="0"/>
                <a:cs typeface="Times New Roman" pitchFamily="18" charset="0"/>
              </a:rPr>
              <a:t>A perfect crystal has all constituent </a:t>
            </a:r>
            <a:r>
              <a:rPr lang="en-GB" sz="240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particles, atoms or ions arranged</a:t>
            </a:r>
            <a:r>
              <a:rPr lang="en-GB" sz="2400" dirty="0">
                <a:latin typeface="Georgia" panose="02040502050405020303" pitchFamily="18" charset="0"/>
                <a:cs typeface="Times New Roman" pitchFamily="18" charset="0"/>
              </a:rPr>
              <a:t> in a </a:t>
            </a:r>
            <a:r>
              <a:rPr lang="en-GB" sz="240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precise geometric order</a:t>
            </a:r>
            <a:r>
              <a:rPr lang="en-GB" sz="2400" dirty="0">
                <a:latin typeface="Georgia" panose="02040502050405020303" pitchFamily="18" charset="0"/>
                <a:cs typeface="Times New Roman" pitchFamily="18" charset="0"/>
              </a:rPr>
              <a:t>.</a:t>
            </a:r>
          </a:p>
          <a:p>
            <a:pPr marL="114669" indent="-114669" algn="just">
              <a:buFont typeface="Wingdings" pitchFamily="2" charset="2"/>
              <a:buChar char="v"/>
            </a:pPr>
            <a:endParaRPr lang="en-GB" sz="24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114669" indent="-114669" algn="just">
              <a:buFont typeface="Wingdings" pitchFamily="2" charset="2"/>
              <a:buChar char="v"/>
            </a:pPr>
            <a:r>
              <a:rPr lang="en-GB" sz="2400" dirty="0">
                <a:latin typeface="Georgia" panose="02040502050405020303" pitchFamily="18" charset="0"/>
                <a:cs typeface="Times New Roman" pitchFamily="18" charset="0"/>
              </a:rPr>
              <a:t>All big crystals are found to have some </a:t>
            </a:r>
            <a:r>
              <a:rPr lang="en-GB" sz="240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discontinuity in the regularity </a:t>
            </a:r>
            <a:r>
              <a:rPr lang="en-GB" sz="2400" dirty="0">
                <a:latin typeface="Georgia" panose="02040502050405020303" pitchFamily="18" charset="0"/>
                <a:cs typeface="Times New Roman" pitchFamily="18" charset="0"/>
              </a:rPr>
              <a:t>of arrangement of unit cells.</a:t>
            </a:r>
          </a:p>
          <a:p>
            <a:pPr marL="114669" indent="-114669" algn="just">
              <a:buFont typeface="Wingdings" pitchFamily="2" charset="2"/>
              <a:buChar char="v"/>
            </a:pPr>
            <a:endParaRPr lang="en-GB" sz="24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114669" indent="-114669" algn="just">
              <a:buFont typeface="Wingdings" pitchFamily="2" charset="2"/>
              <a:buChar char="v"/>
            </a:pPr>
            <a:r>
              <a:rPr lang="en-GB" sz="240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This discontinuity</a:t>
            </a:r>
            <a:r>
              <a:rPr lang="en-GB" sz="2400" dirty="0">
                <a:latin typeface="Georgia" panose="02040502050405020303" pitchFamily="18" charset="0"/>
                <a:cs typeface="Times New Roman" pitchFamily="18" charset="0"/>
              </a:rPr>
              <a:t> in arrangement of constituent is known as </a:t>
            </a:r>
            <a:r>
              <a:rPr lang="en-GB" sz="240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Defect in Crystal.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 algn="just"/>
              <a:t>2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662504AC-4862-4E05-98AA-FC491BF24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62330" t="14783" r="25950" b="67971"/>
          <a:stretch/>
        </p:blipFill>
        <p:spPr bwMode="auto">
          <a:xfrm>
            <a:off x="6562578" y="265038"/>
            <a:ext cx="2290909" cy="218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7A293E1A-8D9B-4FDE-996B-5C68F47F6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9"/>
          <a:stretch/>
        </p:blipFill>
        <p:spPr bwMode="auto">
          <a:xfrm>
            <a:off x="7062147" y="2503230"/>
            <a:ext cx="3069833" cy="382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700086" y="381000"/>
            <a:ext cx="93669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Twin boundary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700086" y="1150203"/>
            <a:ext cx="9431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boundary occurs when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separate crystals share some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same crystal lattice points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symmetrical manner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ACB9C1-E063-42D9-A05E-F4AE1751B3DA}"/>
              </a:ext>
            </a:extLst>
          </p:cNvPr>
          <p:cNvSpPr/>
          <p:nvPr/>
        </p:nvSpPr>
        <p:spPr>
          <a:xfrm>
            <a:off x="852486" y="2503230"/>
            <a:ext cx="50807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is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intergrowth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two separate crystals in a variety of specific configurations.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 along which the lattice points are shared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twinned crystals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a composition surface or twin plane.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28CBB7-4097-4863-A2C2-6207CE287041}"/>
              </a:ext>
            </a:extLst>
          </p:cNvPr>
          <p:cNvSpPr/>
          <p:nvPr/>
        </p:nvSpPr>
        <p:spPr>
          <a:xfrm>
            <a:off x="7501802" y="2103120"/>
            <a:ext cx="1933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2000" b="1" dirty="0">
                <a:latin typeface="Times New Roman" pitchFamily="18" charset="0"/>
                <a:cs typeface="Times New Roman" pitchFamily="18" charset="0"/>
              </a:rPr>
              <a:t>Twin boundary </a:t>
            </a:r>
            <a:endParaRPr lang="en-IN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0ADE77A-6E99-4754-8B5A-87B3E725B952}"/>
              </a:ext>
            </a:extLst>
          </p:cNvPr>
          <p:cNvCxnSpPr>
            <a:cxnSpLocks/>
          </p:cNvCxnSpPr>
          <p:nvPr/>
        </p:nvCxnSpPr>
        <p:spPr>
          <a:xfrm flipH="1">
            <a:off x="7710487" y="2503230"/>
            <a:ext cx="644205" cy="18515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2106E69-ECF4-45C1-9E8F-E9A81E5A78C9}"/>
              </a:ext>
            </a:extLst>
          </p:cNvPr>
          <p:cNvCxnSpPr>
            <a:cxnSpLocks/>
          </p:cNvCxnSpPr>
          <p:nvPr/>
        </p:nvCxnSpPr>
        <p:spPr>
          <a:xfrm>
            <a:off x="8682225" y="2503230"/>
            <a:ext cx="112122" cy="6018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125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700086" y="381000"/>
            <a:ext cx="93669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Solid Solution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700086" y="1066800"/>
            <a:ext cx="9431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in a solid, the atoms of 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or more solute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present in the 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of the solvent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known as solid solution.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ACB9C1-E063-42D9-A05E-F4AE1751B3DA}"/>
              </a:ext>
            </a:extLst>
          </p:cNvPr>
          <p:cNvSpPr/>
          <p:nvPr/>
        </p:nvSpPr>
        <p:spPr>
          <a:xfrm>
            <a:off x="700086" y="1981200"/>
            <a:ext cx="61688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solid solutions are formed, when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elements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(generally metals) involved are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together on the periodic table. 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solid solutions include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crystallized salts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their liquid mixture, metal alloys and moist solids.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solutions of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of great technological value, as in the combination of gallium arsenide (GaAs) with gallium phosphide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aluminum arsenide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or indium arsenide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A755723-AB11-4868-9F89-25EE681F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19" y="2743200"/>
            <a:ext cx="3170318" cy="351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747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7A08804-7444-47F6-912A-06F0FD90475E}"/>
              </a:ext>
            </a:extLst>
          </p:cNvPr>
          <p:cNvGrpSpPr/>
          <p:nvPr/>
        </p:nvGrpSpPr>
        <p:grpSpPr>
          <a:xfrm>
            <a:off x="1315878" y="685800"/>
            <a:ext cx="8833009" cy="2514600"/>
            <a:chOff x="400050" y="1042483"/>
            <a:chExt cx="8001001" cy="29502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D9F8888-5319-4B62-AB08-88710A8C15F7}"/>
                </a:ext>
              </a:extLst>
            </p:cNvPr>
            <p:cNvGrpSpPr/>
            <p:nvPr/>
          </p:nvGrpSpPr>
          <p:grpSpPr>
            <a:xfrm>
              <a:off x="400050" y="1042483"/>
              <a:ext cx="6822389" cy="2950222"/>
              <a:chOff x="707231" y="2683787"/>
              <a:chExt cx="2250282" cy="3933626"/>
            </a:xfrm>
          </p:grpSpPr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xmlns="" id="{CB8C2C56-4536-4EB4-AF16-EE02AFADD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138063" y="2683787"/>
                <a:ext cx="1760935" cy="71877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IN" altLang="en-US" sz="2400" b="1" dirty="0">
                    <a:latin typeface="Times New Roman" pitchFamily="18" charset="0"/>
                    <a:cs typeface="Times New Roman" pitchFamily="18" charset="0"/>
                  </a:rPr>
                  <a:t>Types of Solid solution</a:t>
                </a:r>
              </a:p>
            </p:txBody>
          </p:sp>
          <p:sp>
            <p:nvSpPr>
              <p:cNvPr id="10" name="Right Brace 9">
                <a:extLst>
                  <a:ext uri="{FF2B5EF4-FFF2-40B4-BE49-F238E27FC236}">
                    <a16:creationId xmlns:a16="http://schemas.microsoft.com/office/drawing/2014/main" xmlns="" id="{7553153E-D091-4F82-A1C3-98599EF646AD}"/>
                  </a:ext>
                </a:extLst>
              </p:cNvPr>
              <p:cNvSpPr/>
              <p:nvPr/>
            </p:nvSpPr>
            <p:spPr bwMode="auto">
              <a:xfrm rot="16200000">
                <a:off x="1372904" y="3563427"/>
                <a:ext cx="1299937" cy="1869281"/>
              </a:xfrm>
              <a:prstGeom prst="rightBrace">
                <a:avLst>
                  <a:gd name="adj1" fmla="val 8333"/>
                  <a:gd name="adj2" fmla="val 4893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6">
                <a:extLst>
                  <a:ext uri="{FF2B5EF4-FFF2-40B4-BE49-F238E27FC236}">
                    <a16:creationId xmlns:a16="http://schemas.microsoft.com/office/drawing/2014/main" xmlns="" id="{844679A7-43C2-4BB6-B1D0-07A4DCDC7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707231" y="5317472"/>
                <a:ext cx="762000" cy="12999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IN" alt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Substitutional solid solution</a:t>
                </a: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xmlns="" id="{CD70A1F2-7F69-4776-AABB-C5593D6CC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090825" y="3017750"/>
              <a:ext cx="2310226" cy="9749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alt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Interstitial solid solution</a:t>
              </a:r>
            </a:p>
          </p:txBody>
        </p:sp>
      </p:grpSp>
      <p:sp>
        <p:nvSpPr>
          <p:cNvPr id="12" name="Right Brace 11">
            <a:extLst>
              <a:ext uri="{FF2B5EF4-FFF2-40B4-BE49-F238E27FC236}">
                <a16:creationId xmlns:a16="http://schemas.microsoft.com/office/drawing/2014/main" xmlns="" id="{97D3A099-B6AA-4A1A-AD02-6E89222DE79A}"/>
              </a:ext>
            </a:extLst>
          </p:cNvPr>
          <p:cNvSpPr/>
          <p:nvPr/>
        </p:nvSpPr>
        <p:spPr bwMode="auto">
          <a:xfrm rot="16200000">
            <a:off x="3362534" y="1672798"/>
            <a:ext cx="830998" cy="4495801"/>
          </a:xfrm>
          <a:prstGeom prst="rightBrace">
            <a:avLst>
              <a:gd name="adj1" fmla="val 8333"/>
              <a:gd name="adj2" fmla="val 4893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xmlns="" id="{B0E9D1FE-E0B0-4225-8E00-C0A2F363F62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56069" y="4343400"/>
            <a:ext cx="255046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IN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Ordered solid solution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xmlns="" id="{654CA80A-44BD-4DBE-9112-6D341FEEC70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85069" y="4350603"/>
            <a:ext cx="255046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IN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Disordered solid solution</a:t>
            </a:r>
          </a:p>
        </p:txBody>
      </p:sp>
    </p:spTree>
    <p:extLst>
      <p:ext uri="{BB962C8B-B14F-4D97-AF65-F5344CB8AC3E}">
        <p14:creationId xmlns:p14="http://schemas.microsoft.com/office/powerpoint/2010/main" val="1109751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700086" y="381000"/>
            <a:ext cx="93669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Substitutional Solid Solution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700085" y="1066800"/>
            <a:ext cx="9691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of solute substitute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atoms of 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solvent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its lattice, the solution in known as Substitutional solid solution.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ACB9C1-E063-42D9-A05E-F4AE1751B3DA}"/>
              </a:ext>
            </a:extLst>
          </p:cNvPr>
          <p:cNvSpPr/>
          <p:nvPr/>
        </p:nvSpPr>
        <p:spPr>
          <a:xfrm>
            <a:off x="700085" y="1981200"/>
            <a:ext cx="48006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Ordered solid solution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atoms of the solute occupy certain preferred sites in the lattice of the solvent at certain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ratios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solute and solvent atoms, the resulting solution is called as Ordered solid solution.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874EB1-A4C0-4ABF-9C58-383ABD91A834}"/>
              </a:ext>
            </a:extLst>
          </p:cNvPr>
          <p:cNvSpPr/>
          <p:nvPr/>
        </p:nvSpPr>
        <p:spPr>
          <a:xfrm>
            <a:off x="5729288" y="1981200"/>
            <a:ext cx="449579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Disordered solid solution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atoms of the solute occupy certain sites in the lattice of the solvent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randomly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resulting solution is called as Ordered solid solution.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E1D467-188F-4260-8AEA-1BCE420AA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4557593"/>
            <a:ext cx="3429000" cy="2113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48F5B58-BE9D-4B26-B38D-8707A21B7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1" t="43110" r="80063" b="40503"/>
          <a:stretch/>
        </p:blipFill>
        <p:spPr>
          <a:xfrm>
            <a:off x="6262688" y="4474189"/>
            <a:ext cx="3581399" cy="225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3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852486" y="381000"/>
            <a:ext cx="921454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Interstitial Solid Solution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852486" y="1066800"/>
            <a:ext cx="9279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of the solutes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occupy the interstitial spaces in the lattice of the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solvent,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known as Interstitial solid solution.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ACB9C1-E063-42D9-A05E-F4AE1751B3DA}"/>
              </a:ext>
            </a:extLst>
          </p:cNvPr>
          <p:cNvSpPr/>
          <p:nvPr/>
        </p:nvSpPr>
        <p:spPr>
          <a:xfrm>
            <a:off x="852486" y="2209800"/>
            <a:ext cx="449580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size of the solute is less than 40% that of solvent, interstitial solid solution may be formed. 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solute may incorporate into the solvent crystal lattice interstitially, by fitting into the space between solvent particles.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Li, Na and B can form interstitial solid solution.</a:t>
            </a:r>
          </a:p>
        </p:txBody>
      </p:sp>
      <p:sp>
        <p:nvSpPr>
          <p:cNvPr id="12" name="AutoShape 2" descr="Interstitial solid solution&#10;&#10;14&#10;&#10; ">
            <a:extLst>
              <a:ext uri="{FF2B5EF4-FFF2-40B4-BE49-F238E27FC236}">
                <a16:creationId xmlns:a16="http://schemas.microsoft.com/office/drawing/2014/main" xmlns="" id="{029D7358-9830-461B-872E-1C538D0DC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4348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AutoShape 4" descr="Interstitial solid solution&#10;&#10;14&#10;&#10; ">
            <a:extLst>
              <a:ext uri="{FF2B5EF4-FFF2-40B4-BE49-F238E27FC236}">
                <a16:creationId xmlns:a16="http://schemas.microsoft.com/office/drawing/2014/main" xmlns="" id="{C7BF87A8-FAB8-420D-AD6E-FC7893B77A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5888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AutoShape 6" descr="Interstitial solid solution&#10;&#10;14&#10;&#10; ">
            <a:extLst>
              <a:ext uri="{FF2B5EF4-FFF2-40B4-BE49-F238E27FC236}">
                <a16:creationId xmlns:a16="http://schemas.microsoft.com/office/drawing/2014/main" xmlns="" id="{FC321110-E7F3-4984-A9B5-23FE69D2A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8288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BF1934C-90E9-4D1B-9EC5-2BF0E158B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2" t="42229" r="58832" b="37911"/>
          <a:stretch/>
        </p:blipFill>
        <p:spPr>
          <a:xfrm>
            <a:off x="5767235" y="3124200"/>
            <a:ext cx="3772054" cy="27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5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2EE3FF48-2E4D-472E-B24D-2C122B717D3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001365" y="228602"/>
            <a:ext cx="4550484" cy="900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IN" altLang="en-US" sz="1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IN" altLang="en-US" sz="3200" b="1" dirty="0">
                <a:latin typeface="Times New Roman" pitchFamily="18" charset="0"/>
                <a:cs typeface="Times New Roman" pitchFamily="18" charset="0"/>
              </a:rPr>
              <a:t>Types of Defects</a:t>
            </a:r>
          </a:p>
          <a:p>
            <a:pPr algn="ctr" eaLnBrk="1" hangingPunct="1"/>
            <a:endParaRPr lang="en-IN" altLang="en-US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xmlns="" id="{80B87C0E-B83A-4DE7-99C0-6BEAA95CC2D2}"/>
              </a:ext>
            </a:extLst>
          </p:cNvPr>
          <p:cNvSpPr/>
          <p:nvPr/>
        </p:nvSpPr>
        <p:spPr bwMode="auto">
          <a:xfrm rot="16200000">
            <a:off x="5022571" y="-2840320"/>
            <a:ext cx="637150" cy="9005888"/>
          </a:xfrm>
          <a:prstGeom prst="rightBrace">
            <a:avLst>
              <a:gd name="adj1" fmla="val 0"/>
              <a:gd name="adj2" fmla="val 4893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 sz="1534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xmlns="" id="{45F6EBF8-F418-4D42-82AF-E7A371969B3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42887" y="1905001"/>
            <a:ext cx="1969107" cy="933846"/>
          </a:xfrm>
          <a:prstGeom prst="rect">
            <a:avLst/>
          </a:prstGeom>
          <a:solidFill>
            <a:srgbClr val="86EAE5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en-IN" altLang="en-US" sz="1534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Point Defect </a:t>
            </a:r>
          </a:p>
          <a:p>
            <a:pPr algn="ctr" eaLnBrk="1" hangingPunct="1"/>
            <a:endParaRPr lang="en-IN" altLang="en-US" sz="1534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0FAE26F-C675-4856-AC43-D132BFD3FFBC}"/>
              </a:ext>
            </a:extLst>
          </p:cNvPr>
          <p:cNvCxnSpPr/>
          <p:nvPr/>
        </p:nvCxnSpPr>
        <p:spPr>
          <a:xfrm>
            <a:off x="5242485" y="1524000"/>
            <a:ext cx="0" cy="3344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6">
            <a:extLst>
              <a:ext uri="{FF2B5EF4-FFF2-40B4-BE49-F238E27FC236}">
                <a16:creationId xmlns:a16="http://schemas.microsoft.com/office/drawing/2014/main" xmlns="" id="{6B8000FD-D075-477A-AA9C-279038BD04A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268180" y="1904998"/>
            <a:ext cx="1969106" cy="933845"/>
          </a:xfrm>
          <a:prstGeom prst="rect">
            <a:avLst/>
          </a:prstGeom>
          <a:solidFill>
            <a:srgbClr val="86EAE5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en-IN" altLang="en-US" sz="1534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Line Defect </a:t>
            </a:r>
          </a:p>
          <a:p>
            <a:pPr algn="ctr" eaLnBrk="1" hangingPunct="1"/>
            <a:endParaRPr lang="en-IN" altLang="en-US" sz="1534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xmlns="" id="{D3CCE4FE-1E9D-4528-9960-6213DED9663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332180" y="1905000"/>
            <a:ext cx="1969106" cy="933845"/>
          </a:xfrm>
          <a:prstGeom prst="rect">
            <a:avLst/>
          </a:prstGeom>
          <a:solidFill>
            <a:srgbClr val="86EAE5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en-IN" altLang="en-US" sz="1534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Plane Defect</a:t>
            </a:r>
          </a:p>
          <a:p>
            <a:pPr algn="ctr" eaLnBrk="1" hangingPunct="1"/>
            <a:r>
              <a:rPr lang="en-IN" altLang="en-US" sz="1534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A312B6C-0D40-4968-B91E-6DB1596C2182}"/>
              </a:ext>
            </a:extLst>
          </p:cNvPr>
          <p:cNvGrpSpPr/>
          <p:nvPr/>
        </p:nvGrpSpPr>
        <p:grpSpPr>
          <a:xfrm>
            <a:off x="471487" y="2862094"/>
            <a:ext cx="2412023" cy="3829557"/>
            <a:chOff x="471487" y="2862094"/>
            <a:chExt cx="2412023" cy="382955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5AFAD7E0-7D81-45E5-954E-67B818E54E75}"/>
                </a:ext>
              </a:extLst>
            </p:cNvPr>
            <p:cNvGrpSpPr/>
            <p:nvPr/>
          </p:nvGrpSpPr>
          <p:grpSpPr>
            <a:xfrm>
              <a:off x="471487" y="2862094"/>
              <a:ext cx="442916" cy="3645082"/>
              <a:chOff x="471487" y="2862094"/>
              <a:chExt cx="442916" cy="3645082"/>
            </a:xfrm>
          </p:grpSpPr>
          <p:sp>
            <p:nvSpPr>
              <p:cNvPr id="11" name="Right Brace 10">
                <a:extLst>
                  <a:ext uri="{FF2B5EF4-FFF2-40B4-BE49-F238E27FC236}">
                    <a16:creationId xmlns:a16="http://schemas.microsoft.com/office/drawing/2014/main" xmlns="" id="{0B567AA7-68FF-4CE2-AD47-65B6E7ED6F7D}"/>
                  </a:ext>
                </a:extLst>
              </p:cNvPr>
              <p:cNvSpPr/>
              <p:nvPr/>
            </p:nvSpPr>
            <p:spPr bwMode="auto">
              <a:xfrm rot="10800000">
                <a:off x="471488" y="3227952"/>
                <a:ext cx="442915" cy="3279224"/>
              </a:xfrm>
              <a:prstGeom prst="rightBrace">
                <a:avLst>
                  <a:gd name="adj1" fmla="val 0"/>
                  <a:gd name="adj2" fmla="val 4893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1534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802E577C-4EE9-4853-B73C-D97026BF6246}"/>
                  </a:ext>
                </a:extLst>
              </p:cNvPr>
              <p:cNvCxnSpPr/>
              <p:nvPr/>
            </p:nvCxnSpPr>
            <p:spPr>
              <a:xfrm>
                <a:off x="471487" y="2862094"/>
                <a:ext cx="0" cy="206550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15BAC449-CE20-4132-BDF7-9089E9054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803" y="4891652"/>
                <a:ext cx="228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xmlns="" id="{1EF77F82-58C9-47EB-BBA8-56F7170FF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14403" y="3041254"/>
              <a:ext cx="1969107" cy="830997"/>
            </a:xfrm>
            <a:prstGeom prst="rect">
              <a:avLst/>
            </a:prstGeom>
            <a:solidFill>
              <a:srgbClr val="77C7F9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altLang="en-US" sz="2400" b="1" dirty="0">
                  <a:latin typeface="Times New Roman" pitchFamily="18" charset="0"/>
                  <a:cs typeface="Times New Roman" pitchFamily="18" charset="0"/>
                </a:rPr>
                <a:t>Schottky defect</a:t>
              </a:r>
              <a:endParaRPr lang="en-IN" altLang="en-US" sz="1534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xmlns="" id="{D8C70E52-A96F-4D82-ACBF-3C5F246F9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14403" y="4450954"/>
              <a:ext cx="1969107" cy="830997"/>
            </a:xfrm>
            <a:prstGeom prst="rect">
              <a:avLst/>
            </a:prstGeom>
            <a:solidFill>
              <a:srgbClr val="77C7F9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altLang="en-US" sz="2400" b="1" dirty="0">
                  <a:latin typeface="Times New Roman" pitchFamily="18" charset="0"/>
                  <a:cs typeface="Times New Roman" pitchFamily="18" charset="0"/>
                </a:rPr>
                <a:t>Frenkel defect</a:t>
              </a:r>
              <a:endParaRPr lang="en-IN" altLang="en-US" sz="1534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xmlns="" id="{185CF881-C360-4F48-8205-44C95E6A4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14403" y="5860654"/>
              <a:ext cx="1969107" cy="830997"/>
            </a:xfrm>
            <a:prstGeom prst="rect">
              <a:avLst/>
            </a:prstGeom>
            <a:solidFill>
              <a:srgbClr val="77C7F9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altLang="en-US" sz="2400" b="1" dirty="0">
                  <a:latin typeface="Times New Roman" pitchFamily="18" charset="0"/>
                  <a:cs typeface="Times New Roman" pitchFamily="18" charset="0"/>
                </a:rPr>
                <a:t>Impurity Defect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A79B7FC-5564-4C25-93A2-27C176B6949E}"/>
              </a:ext>
            </a:extLst>
          </p:cNvPr>
          <p:cNvGrpSpPr/>
          <p:nvPr/>
        </p:nvGrpSpPr>
        <p:grpSpPr>
          <a:xfrm>
            <a:off x="4433887" y="2832100"/>
            <a:ext cx="2412023" cy="3816857"/>
            <a:chOff x="471487" y="2862094"/>
            <a:chExt cx="2412023" cy="381685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31F84592-2297-489A-87A7-B1E734A0445B}"/>
                </a:ext>
              </a:extLst>
            </p:cNvPr>
            <p:cNvGrpSpPr/>
            <p:nvPr/>
          </p:nvGrpSpPr>
          <p:grpSpPr>
            <a:xfrm>
              <a:off x="471487" y="2862094"/>
              <a:ext cx="442916" cy="3632382"/>
              <a:chOff x="471487" y="2862094"/>
              <a:chExt cx="442916" cy="3632382"/>
            </a:xfrm>
          </p:grpSpPr>
          <p:sp>
            <p:nvSpPr>
              <p:cNvPr id="29" name="Right Brace 28">
                <a:extLst>
                  <a:ext uri="{FF2B5EF4-FFF2-40B4-BE49-F238E27FC236}">
                    <a16:creationId xmlns:a16="http://schemas.microsoft.com/office/drawing/2014/main" xmlns="" id="{7C0D32A2-3DE6-4E76-ADA6-0F39C4A94C24}"/>
                  </a:ext>
                </a:extLst>
              </p:cNvPr>
              <p:cNvSpPr/>
              <p:nvPr/>
            </p:nvSpPr>
            <p:spPr bwMode="auto">
              <a:xfrm rot="10800000">
                <a:off x="471488" y="3215252"/>
                <a:ext cx="442915" cy="3279224"/>
              </a:xfrm>
              <a:prstGeom prst="rightBrace">
                <a:avLst>
                  <a:gd name="adj1" fmla="val 0"/>
                  <a:gd name="adj2" fmla="val 4893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1534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1F7BF6BB-F8C3-46EE-B021-040052C7251C}"/>
                  </a:ext>
                </a:extLst>
              </p:cNvPr>
              <p:cNvCxnSpPr/>
              <p:nvPr/>
            </p:nvCxnSpPr>
            <p:spPr>
              <a:xfrm>
                <a:off x="471487" y="2862094"/>
                <a:ext cx="0" cy="206550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D6AE01D0-65E7-490B-B6C9-3509755730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803" y="4891652"/>
                <a:ext cx="228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xmlns="" id="{A0488EF1-5321-44E6-8B9C-78D0708FF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14403" y="3028554"/>
              <a:ext cx="1969107" cy="830997"/>
            </a:xfrm>
            <a:prstGeom prst="rect">
              <a:avLst/>
            </a:prstGeom>
            <a:solidFill>
              <a:srgbClr val="77C7F9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altLang="en-US" sz="2400" b="1" dirty="0">
                  <a:latin typeface="Times New Roman" pitchFamily="18" charset="0"/>
                  <a:cs typeface="Times New Roman" pitchFamily="18" charset="0"/>
                </a:rPr>
                <a:t>Edge dislocation</a:t>
              </a:r>
            </a:p>
          </p:txBody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xmlns="" id="{D438B792-B45B-4AF4-9FDE-84A79AF95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14403" y="4438254"/>
              <a:ext cx="1969107" cy="830997"/>
            </a:xfrm>
            <a:prstGeom prst="rect">
              <a:avLst/>
            </a:prstGeom>
            <a:solidFill>
              <a:srgbClr val="77C7F9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altLang="en-US" sz="2400" b="1" dirty="0">
                  <a:latin typeface="Times New Roman" pitchFamily="18" charset="0"/>
                  <a:cs typeface="Times New Roman" pitchFamily="18" charset="0"/>
                </a:rPr>
                <a:t>Screw dislocation 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xmlns="" id="{90869A22-89D1-478F-8500-7181949EE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14403" y="5847954"/>
              <a:ext cx="1969107" cy="830997"/>
            </a:xfrm>
            <a:prstGeom prst="rect">
              <a:avLst/>
            </a:prstGeom>
            <a:solidFill>
              <a:srgbClr val="77C7F9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altLang="en-US" sz="2400" b="1" dirty="0">
                  <a:latin typeface="Times New Roman" pitchFamily="18" charset="0"/>
                  <a:cs typeface="Times New Roman" pitchFamily="18" charset="0"/>
                </a:rPr>
                <a:t>Mixed dislocation</a:t>
              </a:r>
            </a:p>
          </p:txBody>
        </p:sp>
      </p:grpSp>
      <p:sp>
        <p:nvSpPr>
          <p:cNvPr id="37" name="Right Brace 36">
            <a:extLst>
              <a:ext uri="{FF2B5EF4-FFF2-40B4-BE49-F238E27FC236}">
                <a16:creationId xmlns:a16="http://schemas.microsoft.com/office/drawing/2014/main" xmlns="" id="{D972C796-3114-4789-BFB5-A5A3C08B7FA6}"/>
              </a:ext>
            </a:extLst>
          </p:cNvPr>
          <p:cNvSpPr/>
          <p:nvPr/>
        </p:nvSpPr>
        <p:spPr bwMode="auto">
          <a:xfrm>
            <a:off x="9642472" y="3273975"/>
            <a:ext cx="442915" cy="3279224"/>
          </a:xfrm>
          <a:prstGeom prst="rightBrace">
            <a:avLst>
              <a:gd name="adj1" fmla="val 0"/>
              <a:gd name="adj2" fmla="val 4893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 sz="1534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4ED3E9D9-9074-4C3F-AA1F-0327B6686BB6}"/>
              </a:ext>
            </a:extLst>
          </p:cNvPr>
          <p:cNvCxnSpPr/>
          <p:nvPr/>
        </p:nvCxnSpPr>
        <p:spPr>
          <a:xfrm rot="10800000">
            <a:off x="10124836" y="2842176"/>
            <a:ext cx="0" cy="20655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EC518498-2D07-4A75-90BF-F3FF36ED0348}"/>
              </a:ext>
            </a:extLst>
          </p:cNvPr>
          <p:cNvCxnSpPr>
            <a:cxnSpLocks/>
          </p:cNvCxnSpPr>
          <p:nvPr/>
        </p:nvCxnSpPr>
        <p:spPr>
          <a:xfrm rot="10800000">
            <a:off x="9642472" y="4876799"/>
            <a:ext cx="228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6">
            <a:extLst>
              <a:ext uri="{FF2B5EF4-FFF2-40B4-BE49-F238E27FC236}">
                <a16:creationId xmlns:a16="http://schemas.microsoft.com/office/drawing/2014/main" xmlns="" id="{E447649E-5951-4D3B-B6BA-2E65513DAC4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61272" y="3023960"/>
            <a:ext cx="1969107" cy="830997"/>
          </a:xfrm>
          <a:prstGeom prst="rect">
            <a:avLst/>
          </a:prstGeom>
          <a:solidFill>
            <a:srgbClr val="77C7F9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Grain boundary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xmlns="" id="{9F0F90C3-3EFC-4BB1-8BD7-07FAF2ABC1B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61272" y="4433660"/>
            <a:ext cx="1969107" cy="830997"/>
          </a:xfrm>
          <a:prstGeom prst="rect">
            <a:avLst/>
          </a:prstGeom>
          <a:solidFill>
            <a:srgbClr val="77C7F9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Stacking fault</a:t>
            </a: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xmlns="" id="{2DA9A39E-D469-4764-8229-9013742A855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61272" y="5843360"/>
            <a:ext cx="1969107" cy="830997"/>
          </a:xfrm>
          <a:prstGeom prst="rect">
            <a:avLst/>
          </a:prstGeom>
          <a:solidFill>
            <a:srgbClr val="77C7F9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Twin boundary</a:t>
            </a:r>
          </a:p>
        </p:txBody>
      </p:sp>
    </p:spTree>
    <p:extLst>
      <p:ext uri="{BB962C8B-B14F-4D97-AF65-F5344CB8AC3E}">
        <p14:creationId xmlns:p14="http://schemas.microsoft.com/office/powerpoint/2010/main" val="12070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37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FCDD2FD-6B60-4899-B2C0-9BB881479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9410">
            <a:off x="1103946" y="286946"/>
            <a:ext cx="86045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D9339D1-D1E6-44D9-8C64-FF647D33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9191" y="6643298"/>
            <a:ext cx="2338149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5D6D16-6288-4EB2-B03A-84624D8C8CA3}"/>
              </a:ext>
            </a:extLst>
          </p:cNvPr>
          <p:cNvSpPr/>
          <p:nvPr/>
        </p:nvSpPr>
        <p:spPr>
          <a:xfrm>
            <a:off x="3663612" y="1955905"/>
            <a:ext cx="3284875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IN" altLang="en-US" sz="3200" b="1" dirty="0">
                <a:latin typeface="Times New Roman" pitchFamily="18" charset="0"/>
                <a:cs typeface="Times New Roman" pitchFamily="18" charset="0"/>
              </a:rPr>
              <a:t>Point Defect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1C8C31-F74E-4E60-A6A3-6D4E957CF026}"/>
              </a:ext>
            </a:extLst>
          </p:cNvPr>
          <p:cNvSpPr/>
          <p:nvPr/>
        </p:nvSpPr>
        <p:spPr>
          <a:xfrm rot="17994979">
            <a:off x="4978488" y="3674423"/>
            <a:ext cx="2956259" cy="769441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IN" altLang="en-US" sz="3200" b="1" dirty="0">
                <a:latin typeface="Times New Roman" pitchFamily="18" charset="0"/>
                <a:cs typeface="Times New Roman" pitchFamily="18" charset="0"/>
              </a:rPr>
              <a:t>Line Defect</a:t>
            </a:r>
            <a:endParaRPr lang="en-IN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11BD60-F292-4E3D-AE0F-6658AE57AFDC}"/>
              </a:ext>
            </a:extLst>
          </p:cNvPr>
          <p:cNvSpPr/>
          <p:nvPr/>
        </p:nvSpPr>
        <p:spPr>
          <a:xfrm rot="3705492">
            <a:off x="2672986" y="3743541"/>
            <a:ext cx="3206327" cy="769441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IN" altLang="en-US" sz="3200" b="1" dirty="0">
                <a:latin typeface="Times New Roman" pitchFamily="18" charset="0"/>
                <a:cs typeface="Times New Roman" pitchFamily="18" charset="0"/>
              </a:rPr>
              <a:t>Plane Defect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0C9340-E1B1-4CD8-8493-072EB99FAF98}"/>
              </a:ext>
            </a:extLst>
          </p:cNvPr>
          <p:cNvSpPr/>
          <p:nvPr/>
        </p:nvSpPr>
        <p:spPr>
          <a:xfrm rot="19130818">
            <a:off x="2919491" y="1402887"/>
            <a:ext cx="1704313" cy="36933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Schottky</a:t>
            </a:r>
          </a:p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 defect</a:t>
            </a:r>
            <a:endParaRPr lang="en-IN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A5E4BF6-946D-4ADC-9B67-8F2F7ADE979D}"/>
              </a:ext>
            </a:extLst>
          </p:cNvPr>
          <p:cNvSpPr/>
          <p:nvPr/>
        </p:nvSpPr>
        <p:spPr>
          <a:xfrm rot="264749">
            <a:off x="4466509" y="788960"/>
            <a:ext cx="1597553" cy="36933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IN" altLang="en-US" sz="2300" b="1" dirty="0">
                <a:latin typeface="Times New Roman" pitchFamily="18" charset="0"/>
                <a:cs typeface="Times New Roman" pitchFamily="18" charset="0"/>
              </a:rPr>
              <a:t>Frenkel </a:t>
            </a:r>
          </a:p>
          <a:p>
            <a:pPr algn="ctr"/>
            <a:r>
              <a:rPr lang="en-IN" altLang="en-US" sz="2300" b="1" dirty="0">
                <a:latin typeface="Times New Roman" pitchFamily="18" charset="0"/>
                <a:cs typeface="Times New Roman" pitchFamily="18" charset="0"/>
              </a:rPr>
              <a:t>defect</a:t>
            </a:r>
            <a:endParaRPr lang="en-IN" sz="2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962FD7-562B-41A5-A9A4-C2284F865687}"/>
              </a:ext>
            </a:extLst>
          </p:cNvPr>
          <p:cNvSpPr/>
          <p:nvPr/>
        </p:nvSpPr>
        <p:spPr>
          <a:xfrm rot="2533742">
            <a:off x="5959888" y="1287189"/>
            <a:ext cx="1768433" cy="36933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IN" altLang="en-US" sz="2300" b="1" dirty="0">
                <a:latin typeface="Times New Roman" pitchFamily="18" charset="0"/>
                <a:cs typeface="Times New Roman" pitchFamily="18" charset="0"/>
              </a:rPr>
              <a:t>Impurity</a:t>
            </a:r>
          </a:p>
          <a:p>
            <a:pPr algn="ctr"/>
            <a:r>
              <a:rPr lang="en-IN" altLang="en-US" sz="2300" b="1" dirty="0">
                <a:latin typeface="Times New Roman" pitchFamily="18" charset="0"/>
                <a:cs typeface="Times New Roman" pitchFamily="18" charset="0"/>
              </a:rPr>
              <a:t> Defect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F8342C0-A854-492E-A819-7238681E3297}"/>
              </a:ext>
            </a:extLst>
          </p:cNvPr>
          <p:cNvSpPr/>
          <p:nvPr/>
        </p:nvSpPr>
        <p:spPr>
          <a:xfrm rot="4877810">
            <a:off x="6800699" y="2912159"/>
            <a:ext cx="1806905" cy="36933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Edge </a:t>
            </a:r>
          </a:p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dislocation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74A7AE-81B7-4DBE-AE2B-318E380FC14C}"/>
              </a:ext>
            </a:extLst>
          </p:cNvPr>
          <p:cNvSpPr/>
          <p:nvPr/>
        </p:nvSpPr>
        <p:spPr>
          <a:xfrm rot="17938539">
            <a:off x="6375404" y="4506016"/>
            <a:ext cx="1963038" cy="36933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Screw </a:t>
            </a:r>
          </a:p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dislocation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B3CBBA4-18B8-4A90-A69C-896A3F16D01D}"/>
              </a:ext>
            </a:extLst>
          </p:cNvPr>
          <p:cNvSpPr/>
          <p:nvPr/>
        </p:nvSpPr>
        <p:spPr>
          <a:xfrm rot="20451731">
            <a:off x="5126754" y="5641005"/>
            <a:ext cx="1935145" cy="36933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Mixed </a:t>
            </a:r>
          </a:p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dislocation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1CC8918-9EBD-427F-A258-B977C58CCF05}"/>
              </a:ext>
            </a:extLst>
          </p:cNvPr>
          <p:cNvSpPr/>
          <p:nvPr/>
        </p:nvSpPr>
        <p:spPr>
          <a:xfrm rot="1343706">
            <a:off x="3551505" y="5661837"/>
            <a:ext cx="1794081" cy="36933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Grain </a:t>
            </a:r>
          </a:p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boundary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99CF114-D9B7-4578-8AB8-949E423EA2F0}"/>
              </a:ext>
            </a:extLst>
          </p:cNvPr>
          <p:cNvSpPr/>
          <p:nvPr/>
        </p:nvSpPr>
        <p:spPr>
          <a:xfrm rot="3630456">
            <a:off x="2268526" y="4458935"/>
            <a:ext cx="1563248" cy="36933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Stacking</a:t>
            </a:r>
          </a:p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 fault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DD2AEA4-E415-44E9-A90F-515F84659ABF}"/>
              </a:ext>
            </a:extLst>
          </p:cNvPr>
          <p:cNvSpPr/>
          <p:nvPr/>
        </p:nvSpPr>
        <p:spPr>
          <a:xfrm rot="16765469">
            <a:off x="1967118" y="2817708"/>
            <a:ext cx="1700016" cy="36933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Twin </a:t>
            </a:r>
          </a:p>
          <a:p>
            <a:pPr algn="ctr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boundary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6F7CECD-BA1B-4B91-8D51-149233FA14B9}"/>
              </a:ext>
            </a:extLst>
          </p:cNvPr>
          <p:cNvSpPr/>
          <p:nvPr/>
        </p:nvSpPr>
        <p:spPr>
          <a:xfrm>
            <a:off x="4048891" y="2953946"/>
            <a:ext cx="240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en-US" sz="3200" b="1" dirty="0">
                <a:latin typeface="Times New Roman" pitchFamily="18" charset="0"/>
                <a:cs typeface="Times New Roman" pitchFamily="18" charset="0"/>
              </a:rPr>
              <a:t>Types of Defects</a:t>
            </a:r>
          </a:p>
        </p:txBody>
      </p:sp>
    </p:spTree>
    <p:extLst>
      <p:ext uri="{BB962C8B-B14F-4D97-AF65-F5344CB8AC3E}">
        <p14:creationId xmlns:p14="http://schemas.microsoft.com/office/powerpoint/2010/main" val="27779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698014" y="533400"/>
            <a:ext cx="929847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Point Defect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612696" y="1545492"/>
            <a:ext cx="9612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defect is defined as the 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 produced in the arrangement of a point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 a constituent particle like 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atom, ion or molecule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crystalline solid.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7A08804-7444-47F6-912A-06F0FD90475E}"/>
              </a:ext>
            </a:extLst>
          </p:cNvPr>
          <p:cNvGrpSpPr/>
          <p:nvPr/>
        </p:nvGrpSpPr>
        <p:grpSpPr>
          <a:xfrm>
            <a:off x="714434" y="2853610"/>
            <a:ext cx="8833009" cy="3413249"/>
            <a:chOff x="400050" y="1042483"/>
            <a:chExt cx="8001001" cy="400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D9F8888-5319-4B62-AB08-88710A8C15F7}"/>
                </a:ext>
              </a:extLst>
            </p:cNvPr>
            <p:cNvGrpSpPr/>
            <p:nvPr/>
          </p:nvGrpSpPr>
          <p:grpSpPr>
            <a:xfrm>
              <a:off x="400050" y="1042483"/>
              <a:ext cx="6822386" cy="3999352"/>
              <a:chOff x="707231" y="2683787"/>
              <a:chExt cx="2250281" cy="5332466"/>
            </a:xfrm>
          </p:grpSpPr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xmlns="" id="{CB8C2C56-4536-4EB4-AF16-EE02AFADD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138063" y="2683787"/>
                <a:ext cx="1760935" cy="71877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IN" altLang="en-US" sz="2400" b="1" dirty="0">
                    <a:latin typeface="Times New Roman" pitchFamily="18" charset="0"/>
                    <a:cs typeface="Times New Roman" pitchFamily="18" charset="0"/>
                  </a:rPr>
                  <a:t>Types of Point Defect</a:t>
                </a:r>
              </a:p>
            </p:txBody>
          </p:sp>
          <p:sp>
            <p:nvSpPr>
              <p:cNvPr id="10" name="Right Brace 9">
                <a:extLst>
                  <a:ext uri="{FF2B5EF4-FFF2-40B4-BE49-F238E27FC236}">
                    <a16:creationId xmlns:a16="http://schemas.microsoft.com/office/drawing/2014/main" xmlns="" id="{7553153E-D091-4F82-A1C3-98599EF646AD}"/>
                  </a:ext>
                </a:extLst>
              </p:cNvPr>
              <p:cNvSpPr/>
              <p:nvPr/>
            </p:nvSpPr>
            <p:spPr bwMode="auto">
              <a:xfrm rot="16200000">
                <a:off x="1806972" y="3129360"/>
                <a:ext cx="431800" cy="1869281"/>
              </a:xfrm>
              <a:prstGeom prst="rightBrace">
                <a:avLst>
                  <a:gd name="adj1" fmla="val 8333"/>
                  <a:gd name="adj2" fmla="val 4893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6">
                <a:extLst>
                  <a:ext uri="{FF2B5EF4-FFF2-40B4-BE49-F238E27FC236}">
                    <a16:creationId xmlns:a16="http://schemas.microsoft.com/office/drawing/2014/main" xmlns="" id="{844679A7-43C2-4BB6-B1D0-07A4DCDC7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707231" y="4405313"/>
                <a:ext cx="762000" cy="36109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IN" alt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Vacancy Defect (Schottky defect)</a:t>
                </a:r>
              </a:p>
              <a:p>
                <a:pPr marL="225956"/>
                <a:r>
                  <a:rPr lang="en-IN" altLang="en-US" sz="2400" b="1" dirty="0">
                    <a:latin typeface="Times New Roman" pitchFamily="18" charset="0"/>
                    <a:cs typeface="Times New Roman" pitchFamily="18" charset="0"/>
                  </a:rPr>
                  <a:t>Example:</a:t>
                </a:r>
              </a:p>
              <a:p>
                <a:pPr marL="225956"/>
                <a:r>
                  <a:rPr lang="en-IN" altLang="en-US" sz="2400" b="1" dirty="0">
                    <a:latin typeface="Times New Roman" pitchFamily="18" charset="0"/>
                    <a:cs typeface="Times New Roman" pitchFamily="18" charset="0"/>
                  </a:rPr>
                  <a:t>NaCl,</a:t>
                </a:r>
              </a:p>
              <a:p>
                <a:pPr marL="225956"/>
                <a:r>
                  <a:rPr lang="en-IN" altLang="en-US" sz="2400" b="1" dirty="0" err="1">
                    <a:latin typeface="Times New Roman" pitchFamily="18" charset="0"/>
                    <a:cs typeface="Times New Roman" pitchFamily="18" charset="0"/>
                  </a:rPr>
                  <a:t>KCl</a:t>
                </a:r>
                <a:r>
                  <a:rPr lang="en-IN" altLang="en-US" sz="2400" b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225956"/>
                <a:r>
                  <a:rPr lang="en-IN" altLang="en-US" sz="2400" b="1" dirty="0" err="1">
                    <a:latin typeface="Times New Roman" pitchFamily="18" charset="0"/>
                    <a:cs typeface="Times New Roman" pitchFamily="18" charset="0"/>
                  </a:rPr>
                  <a:t>CsCl</a:t>
                </a:r>
                <a:r>
                  <a:rPr lang="en-IN" altLang="en-US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7329E4C-A524-4E5A-97C7-8D585C452BDE}"/>
                </a:ext>
              </a:extLst>
            </p:cNvPr>
            <p:cNvCxnSpPr/>
            <p:nvPr/>
          </p:nvCxnSpPr>
          <p:spPr>
            <a:xfrm>
              <a:off x="4335607" y="2081464"/>
              <a:ext cx="0" cy="1714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B308E129-7A78-41B9-AB11-11D6001AF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00400" y="2331986"/>
              <a:ext cx="2310226" cy="27082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IN" alt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Interstitial Defect</a:t>
              </a:r>
            </a:p>
            <a:p>
              <a:pPr marL="225956"/>
              <a:r>
                <a:rPr lang="en-IN" alt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(Frenkel defect)</a:t>
              </a:r>
            </a:p>
            <a:p>
              <a:pPr marL="225956"/>
              <a:r>
                <a:rPr lang="en-IN" altLang="en-US" sz="2400" b="1" dirty="0">
                  <a:latin typeface="Times New Roman" pitchFamily="18" charset="0"/>
                  <a:cs typeface="Times New Roman" pitchFamily="18" charset="0"/>
                </a:rPr>
                <a:t>Example:</a:t>
              </a:r>
            </a:p>
            <a:p>
              <a:pPr marL="225956"/>
              <a:r>
                <a:rPr lang="en-IN" altLang="en-US" sz="2400" b="1" dirty="0">
                  <a:latin typeface="Times New Roman" pitchFamily="18" charset="0"/>
                  <a:cs typeface="Times New Roman" pitchFamily="18" charset="0"/>
                </a:rPr>
                <a:t>AgCl,</a:t>
              </a:r>
            </a:p>
            <a:p>
              <a:pPr marL="225956"/>
              <a:r>
                <a:rPr lang="en-IN" altLang="en-US" sz="2400" b="1" dirty="0">
                  <a:latin typeface="Times New Roman" pitchFamily="18" charset="0"/>
                  <a:cs typeface="Times New Roman" pitchFamily="18" charset="0"/>
                </a:rPr>
                <a:t>ZnS.</a:t>
              </a:r>
            </a:p>
            <a:p>
              <a:pPr marL="225956"/>
              <a:r>
                <a:rPr lang="en-IN" alt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xmlns="" id="{CD70A1F2-7F69-4776-AABB-C5593D6CC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090825" y="2338820"/>
              <a:ext cx="2310226" cy="27082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IN" alt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Impurity Defect</a:t>
              </a:r>
            </a:p>
            <a:p>
              <a:pPr marL="225956"/>
              <a:endParaRPr lang="en-IN" alt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pPr marL="225956"/>
              <a:r>
                <a:rPr lang="en-IN" altLang="en-US" sz="2400" b="1" dirty="0">
                  <a:latin typeface="Times New Roman" pitchFamily="18" charset="0"/>
                  <a:cs typeface="Times New Roman" pitchFamily="18" charset="0"/>
                </a:rPr>
                <a:t>Example:</a:t>
              </a:r>
            </a:p>
            <a:p>
              <a:pPr marL="225956"/>
              <a:r>
                <a:rPr lang="en-IN" altLang="en-US" sz="2400" b="1" dirty="0">
                  <a:latin typeface="Times New Roman" pitchFamily="18" charset="0"/>
                  <a:cs typeface="Times New Roman" pitchFamily="18" charset="0"/>
                </a:rPr>
                <a:t>Brass alloy,</a:t>
              </a:r>
            </a:p>
            <a:p>
              <a:pPr marL="225956"/>
              <a:r>
                <a:rPr lang="en-IN" altLang="en-US" sz="2400" b="1" dirty="0">
                  <a:latin typeface="Times New Roman" pitchFamily="18" charset="0"/>
                  <a:cs typeface="Times New Roman" pitchFamily="18" charset="0"/>
                </a:rPr>
                <a:t>Steel Alloy.</a:t>
              </a:r>
            </a:p>
            <a:p>
              <a:pPr marL="225956"/>
              <a:r>
                <a:rPr lang="en-IN" alt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19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776286" y="381000"/>
            <a:ext cx="9290745" cy="459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386" b="1" dirty="0">
                <a:latin typeface="Times New Roman" pitchFamily="18" charset="0"/>
                <a:cs typeface="Times New Roman" pitchFamily="18" charset="0"/>
              </a:rPr>
              <a:t>Vacancy Defect or Schottky Defect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623886" y="990600"/>
            <a:ext cx="9508093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defect produced due to </a:t>
            </a:r>
            <a:r>
              <a:rPr lang="en-US" sz="23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vacancies caused </a:t>
            </a: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absence of </a:t>
            </a:r>
            <a:r>
              <a:rPr lang="en-US" sz="23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anions and cations </a:t>
            </a: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crystal lattice is called vacancy defect or Schottky defect. 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discovered by a German scientist </a:t>
            </a:r>
            <a:r>
              <a:rPr lang="en-US" sz="23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Schottky in 1930</a:t>
            </a: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defect mainly observed in </a:t>
            </a:r>
            <a:r>
              <a:rPr lang="en-US" sz="23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crystal</a:t>
            </a: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Example: NaCl, </a:t>
            </a:r>
            <a:r>
              <a:rPr lang="en-US" sz="2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KBr etc.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defect mainly occurs when both </a:t>
            </a:r>
            <a:r>
              <a:rPr lang="en-US" sz="23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cations and anions leave </a:t>
            </a: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sites and create two vacancies.</a:t>
            </a:r>
            <a:endParaRPr lang="en-IN" sz="2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crystal remain </a:t>
            </a:r>
            <a:r>
              <a:rPr lang="en-US" sz="23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electrically neutral</a:t>
            </a: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Schottky defect in a crystal decrease the density of the crystal.</a:t>
            </a:r>
          </a:p>
        </p:txBody>
      </p:sp>
    </p:spTree>
    <p:extLst>
      <p:ext uri="{BB962C8B-B14F-4D97-AF65-F5344CB8AC3E}">
        <p14:creationId xmlns:p14="http://schemas.microsoft.com/office/powerpoint/2010/main" val="241382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on2">
            <a:extLst>
              <a:ext uri="{FF2B5EF4-FFF2-40B4-BE49-F238E27FC236}">
                <a16:creationId xmlns:a16="http://schemas.microsoft.com/office/drawing/2014/main" xmlns="" id="{7E52E229-798C-406A-8680-7E9CBA99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914400"/>
            <a:ext cx="3257550" cy="1931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25">
            <a:extLst>
              <a:ext uri="{FF2B5EF4-FFF2-40B4-BE49-F238E27FC236}">
                <a16:creationId xmlns:a16="http://schemas.microsoft.com/office/drawing/2014/main" xmlns="" id="{A4044BAA-EB3B-4FC4-8FD6-63219904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382712"/>
            <a:ext cx="547687" cy="547688"/>
          </a:xfrm>
          <a:prstGeom prst="ellips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cxnSp>
        <p:nvCxnSpPr>
          <p:cNvPr id="5" name="AutoShape 26">
            <a:extLst>
              <a:ext uri="{FF2B5EF4-FFF2-40B4-BE49-F238E27FC236}">
                <a16:creationId xmlns:a16="http://schemas.microsoft.com/office/drawing/2014/main" xmlns="" id="{8351C818-E4B9-4550-967B-CFCAB1304280}"/>
              </a:ext>
            </a:extLst>
          </p:cNvPr>
          <p:cNvCxnSpPr>
            <a:cxnSpLocks noChangeShapeType="1"/>
            <a:stCxn id="6" idx="3"/>
            <a:endCxn id="4" idx="2"/>
          </p:cNvCxnSpPr>
          <p:nvPr/>
        </p:nvCxnSpPr>
        <p:spPr bwMode="auto">
          <a:xfrm flipV="1">
            <a:off x="3666673" y="1656556"/>
            <a:ext cx="860877" cy="115124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27">
            <a:extLst>
              <a:ext uri="{FF2B5EF4-FFF2-40B4-BE49-F238E27FC236}">
                <a16:creationId xmlns:a16="http://schemas.microsoft.com/office/drawing/2014/main" xmlns="" id="{82CEA765-41AB-4FEE-8702-ACD84FC77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2" y="1571625"/>
            <a:ext cx="1699761" cy="400110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Missing Anion</a:t>
            </a:r>
          </a:p>
        </p:txBody>
      </p:sp>
      <p:sp>
        <p:nvSpPr>
          <p:cNvPr id="7" name="Oval 25">
            <a:extLst>
              <a:ext uri="{FF2B5EF4-FFF2-40B4-BE49-F238E27FC236}">
                <a16:creationId xmlns:a16="http://schemas.microsoft.com/office/drawing/2014/main" xmlns="" id="{2BB2B6A9-3ACE-4005-AF40-F10098DA8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7" y="1981200"/>
            <a:ext cx="211138" cy="219075"/>
          </a:xfrm>
          <a:prstGeom prst="ellips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cxnSp>
        <p:nvCxnSpPr>
          <p:cNvPr id="8" name="AutoShape 26">
            <a:extLst>
              <a:ext uri="{FF2B5EF4-FFF2-40B4-BE49-F238E27FC236}">
                <a16:creationId xmlns:a16="http://schemas.microsoft.com/office/drawing/2014/main" xmlns="" id="{1F9060CA-8EEA-476D-B918-6A11B8CA74A2}"/>
              </a:ext>
            </a:extLst>
          </p:cNvPr>
          <p:cNvCxnSpPr>
            <a:cxnSpLocks noChangeShapeType="1"/>
            <a:stCxn id="9" idx="3"/>
            <a:endCxn id="7" idx="2"/>
          </p:cNvCxnSpPr>
          <p:nvPr/>
        </p:nvCxnSpPr>
        <p:spPr bwMode="auto">
          <a:xfrm flipV="1">
            <a:off x="3684421" y="2090738"/>
            <a:ext cx="1911516" cy="212754"/>
          </a:xfrm>
          <a:prstGeom prst="straightConnector1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27">
            <a:extLst>
              <a:ext uri="{FF2B5EF4-FFF2-40B4-BE49-F238E27FC236}">
                <a16:creationId xmlns:a16="http://schemas.microsoft.com/office/drawing/2014/main" xmlns="" id="{2E5B7F15-D0EB-4550-99A9-9B343C22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2" y="2103437"/>
            <a:ext cx="1755609" cy="400110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Missing Cation</a:t>
            </a: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xmlns="" id="{93BB0C0B-346F-4FA8-AF93-0CDEB0CA8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60931"/>
              </p:ext>
            </p:extLst>
          </p:nvPr>
        </p:nvGraphicFramePr>
        <p:xfrm>
          <a:off x="3087688" y="4328505"/>
          <a:ext cx="21336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1143000" imgH="431640" progId="Equation.DSMT4">
                  <p:embed/>
                </p:oleObj>
              </mc:Choice>
              <mc:Fallback>
                <p:oleObj name="Equation" r:id="rId4" imgW="1143000" imgH="431640" progId="Equation.DSMT4">
                  <p:embed/>
                  <p:pic>
                    <p:nvPicPr>
                      <p:cNvPr id="18447" name="Object 4">
                        <a:extLst>
                          <a:ext uri="{FF2B5EF4-FFF2-40B4-BE49-F238E27FC236}">
                            <a16:creationId xmlns:a16="http://schemas.microsoft.com/office/drawing/2014/main" xmlns="" id="{381AA836-F8C3-4DDD-8924-849FF829F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4328505"/>
                        <a:ext cx="2133600" cy="806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9">
            <a:extLst>
              <a:ext uri="{FF2B5EF4-FFF2-40B4-BE49-F238E27FC236}">
                <a16:creationId xmlns:a16="http://schemas.microsoft.com/office/drawing/2014/main" xmlns="" id="{9416B997-C668-490C-97AB-57D1C521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551" y="5701599"/>
            <a:ext cx="4546321" cy="1077218"/>
          </a:xfrm>
          <a:prstGeom prst="rect">
            <a:avLst/>
          </a:prstGeom>
          <a:solidFill>
            <a:srgbClr val="DEF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 no. of Schottky defects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H</a:t>
            </a:r>
            <a:r>
              <a:rPr lang="en-US" altLang="en-US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enthalpy of formation of a Schottky defect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xmlns="" id="{8F37C1FD-0A86-4273-B7C5-8F385D5C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7" y="4268994"/>
            <a:ext cx="2708275" cy="99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en-US" sz="2000" i="1" dirty="0">
                <a:latin typeface="Times New Roman" panose="02020603050405020304" pitchFamily="18" charset="0"/>
                <a:sym typeface="Symbol" panose="05050102010706020507" pitchFamily="18" charset="2"/>
              </a:rPr>
              <a:t>Factor ‘2’  the increase is steeper with ‘T’ as compared to vacancies</a:t>
            </a:r>
            <a:endParaRPr lang="en-US" altLang="en-US" sz="2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xmlns="" id="{F75973C1-0547-4D94-AEE7-DEE530C1B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802394"/>
            <a:ext cx="284162" cy="292100"/>
          </a:xfrm>
          <a:prstGeom prst="ellipse">
            <a:avLst/>
          </a:prstGeom>
          <a:solidFill>
            <a:srgbClr val="FFFFCC">
              <a:alpha val="25000"/>
            </a:srgbClr>
          </a:solidFill>
          <a:ln w="952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7" name="AutoShape 19">
            <a:extLst>
              <a:ext uri="{FF2B5EF4-FFF2-40B4-BE49-F238E27FC236}">
                <a16:creationId xmlns:a16="http://schemas.microsoft.com/office/drawing/2014/main" xmlns="" id="{61F511FA-6277-4997-80F5-AF72F40F04F0}"/>
              </a:ext>
            </a:extLst>
          </p:cNvPr>
          <p:cNvCxnSpPr>
            <a:cxnSpLocks noChangeShapeType="1"/>
            <a:stCxn id="16" idx="6"/>
            <a:endCxn id="15" idx="1"/>
          </p:cNvCxnSpPr>
          <p:nvPr/>
        </p:nvCxnSpPr>
        <p:spPr bwMode="auto">
          <a:xfrm flipV="1">
            <a:off x="4714875" y="4764547"/>
            <a:ext cx="633412" cy="18389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B6FDA92-E570-4F64-AA70-4C7B36C605C4}"/>
              </a:ext>
            </a:extLst>
          </p:cNvPr>
          <p:cNvSpPr/>
          <p:nvPr/>
        </p:nvSpPr>
        <p:spPr>
          <a:xfrm>
            <a:off x="1" y="72122"/>
            <a:ext cx="10391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Thermodynamics of Schottky defects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DA067BC-1310-44A7-88F6-B4F772896279}"/>
              </a:ext>
            </a:extLst>
          </p:cNvPr>
          <p:cNvSpPr/>
          <p:nvPr/>
        </p:nvSpPr>
        <p:spPr>
          <a:xfrm>
            <a:off x="852487" y="3276599"/>
            <a:ext cx="9313408" cy="837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number of Schottky defects and enthalpy of formation of defect is correlated with each other by following relationship:</a:t>
            </a:r>
            <a:endParaRPr lang="en-US" altLang="en-US" sz="22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966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C0094-9D3E-4B92-B8C4-C48DA1AB2A19}"/>
              </a:ext>
            </a:extLst>
          </p:cNvPr>
          <p:cNvSpPr/>
          <p:nvPr/>
        </p:nvSpPr>
        <p:spPr>
          <a:xfrm>
            <a:off x="259794" y="381000"/>
            <a:ext cx="9807238" cy="459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386" b="1" dirty="0">
                <a:latin typeface="Times New Roman" pitchFamily="18" charset="0"/>
                <a:cs typeface="Times New Roman" pitchFamily="18" charset="0"/>
              </a:rPr>
              <a:t>Interstitial Defect or Frenkel Defect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84ACAA-9408-4D47-8E07-F1DA0550EEAE}"/>
              </a:ext>
            </a:extLst>
          </p:cNvPr>
          <p:cNvSpPr/>
          <p:nvPr/>
        </p:nvSpPr>
        <p:spPr>
          <a:xfrm>
            <a:off x="776286" y="1419285"/>
            <a:ext cx="93556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 or anion from ionic solid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leaves its regular site and moves to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occupy a place between the lattice site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interstitial position, the defect is called interstitial defect or Frenkel defect. 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discovered by a Russian scientist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Frenkel in 1926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2254" indent="-292254" algn="just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defect generally observed in case of relatively smaller cations which can fit into the interstitial space and hence produce the defect.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Example: AgCl, ZnS, etc.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254" indent="-292254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Frankel defect in the crystal does not change the density of the crystal.</a:t>
            </a:r>
          </a:p>
        </p:txBody>
      </p:sp>
    </p:spTree>
    <p:extLst>
      <p:ext uri="{BB962C8B-B14F-4D97-AF65-F5344CB8AC3E}">
        <p14:creationId xmlns:p14="http://schemas.microsoft.com/office/powerpoint/2010/main" val="173204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F39CC9A-782B-4398-9F57-144193B6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9" descr="ion dec">
            <a:extLst>
              <a:ext uri="{FF2B5EF4-FFF2-40B4-BE49-F238E27FC236}">
                <a16:creationId xmlns:a16="http://schemas.microsoft.com/office/drawing/2014/main" xmlns="" id="{8D91EF0A-760C-409C-8CD1-4C70A2E3C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68" y="1066800"/>
            <a:ext cx="309403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xmlns="" id="{C4315273-4D07-462C-80F6-ACC8BF90C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12777"/>
              </p:ext>
            </p:extLst>
          </p:nvPr>
        </p:nvGraphicFramePr>
        <p:xfrm>
          <a:off x="3733512" y="4461472"/>
          <a:ext cx="3057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4" imgW="1638000" imgH="431640" progId="Equation.DSMT4">
                  <p:embed/>
                </p:oleObj>
              </mc:Choice>
              <mc:Fallback>
                <p:oleObj name="Equation" r:id="rId4" imgW="1638000" imgH="431640" progId="Equation.DSMT4">
                  <p:embed/>
                  <p:pic>
                    <p:nvPicPr>
                      <p:cNvPr id="51205" name="Object 4">
                        <a:extLst>
                          <a:ext uri="{FF2B5EF4-FFF2-40B4-BE49-F238E27FC236}">
                            <a16:creationId xmlns:a16="http://schemas.microsoft.com/office/drawing/2014/main" xmlns="" id="{DEA59F16-D918-45FC-A296-7E746F708C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512" y="4461472"/>
                        <a:ext cx="3057525" cy="806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9">
            <a:extLst>
              <a:ext uri="{FF2B5EF4-FFF2-40B4-BE49-F238E27FC236}">
                <a16:creationId xmlns:a16="http://schemas.microsoft.com/office/drawing/2014/main" xmlns="" id="{085DC79E-373D-4854-8A32-D72CE4A34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10" y="5509423"/>
            <a:ext cx="5984331" cy="1243417"/>
          </a:xfrm>
          <a:prstGeom prst="rect">
            <a:avLst/>
          </a:prstGeom>
          <a:solidFill>
            <a:srgbClr val="DEF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200" baseline="-25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22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 no. of Frenkel defects in a MX crystal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sym typeface="Symbol" panose="05050102010706020507" pitchFamily="18" charset="2"/>
              </a:rPr>
              <a:t>H</a:t>
            </a:r>
            <a:r>
              <a:rPr lang="en-US" altLang="en-US" sz="22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22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n-US" altLang="en-US" sz="2200" dirty="0">
                <a:latin typeface="Times New Roman" panose="02020603050405020304" pitchFamily="18" charset="0"/>
                <a:sym typeface="Symbol" panose="05050102010706020507" pitchFamily="18" charset="2"/>
              </a:rPr>
              <a:t> enthalpy of formation of a Frenkel defects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sym typeface="Symbol" panose="05050102010706020507" pitchFamily="18" charset="2"/>
              </a:rPr>
              <a:t> N</a:t>
            </a:r>
            <a:r>
              <a:rPr lang="en-US" altLang="en-US" sz="22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2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 no. of interstitial sites available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3C8779-BC80-40AD-85CE-918E24E45164}"/>
              </a:ext>
            </a:extLst>
          </p:cNvPr>
          <p:cNvSpPr/>
          <p:nvPr/>
        </p:nvSpPr>
        <p:spPr>
          <a:xfrm>
            <a:off x="1" y="72122"/>
            <a:ext cx="10391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Thermodynamics of Frenkel defects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2F3783-6E43-4702-942B-D53686564380}"/>
              </a:ext>
            </a:extLst>
          </p:cNvPr>
          <p:cNvSpPr/>
          <p:nvPr/>
        </p:nvSpPr>
        <p:spPr>
          <a:xfrm>
            <a:off x="776287" y="3311857"/>
            <a:ext cx="9220200" cy="837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number of Frenkel defects and enthalpy of formation of defect is correlated with each other by following relationship:</a:t>
            </a:r>
            <a:endParaRPr lang="en-US" altLang="en-US" sz="22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83209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15159</TotalTime>
  <Words>1712</Words>
  <Application>Microsoft Office PowerPoint</Application>
  <PresentationFormat>Custom</PresentationFormat>
  <Paragraphs>249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Franklin Gothic Book</vt:lpstr>
      <vt:lpstr>Georgia</vt:lpstr>
      <vt:lpstr>Symbol</vt:lpstr>
      <vt:lpstr>Times New Roman</vt:lpstr>
      <vt:lpstr>Wingdings</vt:lpstr>
      <vt:lpstr>Crop</vt:lpstr>
      <vt:lpstr>Equation</vt:lpstr>
      <vt:lpstr>Defects and non-stoichiometry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Purav Badani</cp:lastModifiedBy>
  <cp:revision>1254</cp:revision>
  <dcterms:created xsi:type="dcterms:W3CDTF">2006-08-16T00:00:00Z</dcterms:created>
  <dcterms:modified xsi:type="dcterms:W3CDTF">2020-08-12T16:02:09Z</dcterms:modified>
</cp:coreProperties>
</file>