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276" r:id="rId4"/>
    <p:sldId id="258" r:id="rId5"/>
    <p:sldId id="275" r:id="rId6"/>
    <p:sldId id="260" r:id="rId7"/>
    <p:sldId id="278" r:id="rId8"/>
    <p:sldId id="279" r:id="rId9"/>
    <p:sldId id="277" r:id="rId10"/>
    <p:sldId id="261" r:id="rId11"/>
    <p:sldId id="280" r:id="rId12"/>
    <p:sldId id="262" r:id="rId13"/>
    <p:sldId id="263" r:id="rId14"/>
    <p:sldId id="283" r:id="rId15"/>
    <p:sldId id="264" r:id="rId16"/>
    <p:sldId id="281" r:id="rId17"/>
    <p:sldId id="282" r:id="rId18"/>
    <p:sldId id="284" r:id="rId19"/>
    <p:sldId id="285" r:id="rId20"/>
    <p:sldId id="265" r:id="rId21"/>
    <p:sldId id="266" r:id="rId22"/>
    <p:sldId id="287" r:id="rId23"/>
    <p:sldId id="286" r:id="rId24"/>
    <p:sldId id="267" r:id="rId25"/>
    <p:sldId id="288" r:id="rId26"/>
    <p:sldId id="290" r:id="rId27"/>
    <p:sldId id="269" r:id="rId28"/>
    <p:sldId id="291" r:id="rId29"/>
    <p:sldId id="292" r:id="rId30"/>
    <p:sldId id="270" r:id="rId31"/>
    <p:sldId id="294" r:id="rId32"/>
    <p:sldId id="295" r:id="rId33"/>
    <p:sldId id="296" r:id="rId34"/>
    <p:sldId id="298" r:id="rId35"/>
    <p:sldId id="299" r:id="rId36"/>
    <p:sldId id="300" r:id="rId37"/>
    <p:sldId id="302" r:id="rId38"/>
    <p:sldId id="301" r:id="rId39"/>
    <p:sldId id="303" r:id="rId40"/>
    <p:sldId id="304" r:id="rId41"/>
    <p:sldId id="305" r:id="rId42"/>
    <p:sldId id="306" r:id="rId43"/>
    <p:sldId id="307" r:id="rId44"/>
    <p:sldId id="271" r:id="rId45"/>
    <p:sldId id="308" r:id="rId46"/>
    <p:sldId id="309" r:id="rId47"/>
    <p:sldId id="272" r:id="rId48"/>
    <p:sldId id="273" r:id="rId49"/>
    <p:sldId id="293" r:id="rId50"/>
    <p:sldId id="274" r:id="rId51"/>
    <p:sldId id="312" r:id="rId52"/>
    <p:sldId id="313" r:id="rId53"/>
    <p:sldId id="314" r:id="rId54"/>
    <p:sldId id="315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0B2312-8864-4103-8BDA-AA783A5059A4}">
          <p14:sldIdLst>
            <p14:sldId id="319"/>
            <p14:sldId id="320"/>
            <p14:sldId id="276"/>
            <p14:sldId id="258"/>
            <p14:sldId id="275"/>
            <p14:sldId id="260"/>
            <p14:sldId id="278"/>
            <p14:sldId id="279"/>
            <p14:sldId id="277"/>
            <p14:sldId id="261"/>
            <p14:sldId id="280"/>
            <p14:sldId id="262"/>
            <p14:sldId id="263"/>
            <p14:sldId id="283"/>
            <p14:sldId id="264"/>
            <p14:sldId id="281"/>
            <p14:sldId id="282"/>
            <p14:sldId id="284"/>
            <p14:sldId id="285"/>
            <p14:sldId id="265"/>
            <p14:sldId id="266"/>
            <p14:sldId id="287"/>
            <p14:sldId id="286"/>
            <p14:sldId id="267"/>
            <p14:sldId id="288"/>
            <p14:sldId id="290"/>
            <p14:sldId id="269"/>
            <p14:sldId id="291"/>
            <p14:sldId id="292"/>
            <p14:sldId id="270"/>
            <p14:sldId id="294"/>
            <p14:sldId id="295"/>
            <p14:sldId id="296"/>
            <p14:sldId id="298"/>
            <p14:sldId id="299"/>
            <p14:sldId id="300"/>
            <p14:sldId id="302"/>
            <p14:sldId id="301"/>
            <p14:sldId id="303"/>
            <p14:sldId id="304"/>
            <p14:sldId id="305"/>
            <p14:sldId id="306"/>
            <p14:sldId id="307"/>
            <p14:sldId id="271"/>
            <p14:sldId id="308"/>
            <p14:sldId id="309"/>
            <p14:sldId id="272"/>
            <p14:sldId id="273"/>
            <p14:sldId id="293"/>
            <p14:sldId id="274"/>
            <p14:sldId id="312"/>
            <p14:sldId id="313"/>
            <p14:sldId id="314"/>
            <p14:sldId id="315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  <p14:section name="Untitled Section" id="{DAE3633C-CCD5-4A1B-82A7-70AFFD7D496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526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8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7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EFEDE3"/>
                </a:solidFill>
              </a:rPr>
              <a:pPr/>
              <a:t>8/15/2020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EFEDE3"/>
                </a:solidFill>
              </a:rPr>
              <a:pPr/>
              <a:t>‹#›</a:t>
            </a:fld>
            <a:endParaRPr lang="en-US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614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6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36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6C83-F47D-432E-8C26-634FAA0DF87B}" type="slidenum">
              <a:rPr lang="en-US" smtClean="0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2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defTabSz="457200"/>
            <a:fld id="{51833087-22A3-47DC-9A99-28E847624A0F}" type="datetimeFigureOut">
              <a:rPr lang="en-US" smtClean="0">
                <a:solidFill>
                  <a:srgbClr val="191B0E"/>
                </a:solidFill>
              </a:rPr>
              <a:pPr defTabSz="457200"/>
              <a:t>8/15/2020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defTabSz="457200"/>
            <a:fld id="{18E06C83-F47D-432E-8C26-634FAA0DF87B}" type="slidenum">
              <a:rPr lang="en-US" smtClean="0">
                <a:solidFill>
                  <a:srgbClr val="191B0E"/>
                </a:solidFill>
              </a:rPr>
              <a:pPr defTabSz="457200"/>
              <a:t>‹#›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128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912">
          <p15:clr>
            <a:srgbClr val="F26B43"/>
          </p15:clr>
        </p15:guide>
        <p15:guide id="3" pos="936">
          <p15:clr>
            <a:srgbClr val="F26B43"/>
          </p15:clr>
        </p15:guide>
        <p15:guide id="4" pos="86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ffractogra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A0F869B5-F8BA-4BC8-A977-531D31A77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58916" r="12908"/>
          <a:stretch/>
        </p:blipFill>
        <p:spPr bwMode="auto">
          <a:xfrm>
            <a:off x="5919413" y="3565921"/>
            <a:ext cx="3487479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235C40A-1F74-4383-A097-4B6ABC65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12506" r="60435"/>
          <a:stretch>
            <a:fillRect/>
          </a:stretch>
        </p:blipFill>
        <p:spPr bwMode="auto">
          <a:xfrm>
            <a:off x="2438400" y="1616592"/>
            <a:ext cx="308344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FF3B3AF-5F6F-4939-A994-E644434935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18075" y="239676"/>
            <a:ext cx="5155846" cy="11429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Georgia"/>
              </a:rPr>
              <a:t>Bonding, structure and preparative methods of solid state compounds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DD291C-635D-44A0-9E37-1708423B8F80}"/>
              </a:ext>
            </a:extLst>
          </p:cNvPr>
          <p:cNvSpPr txBox="1">
            <a:spLocks noChangeArrowheads="1"/>
          </p:cNvSpPr>
          <p:nvPr/>
        </p:nvSpPr>
        <p:spPr>
          <a:xfrm>
            <a:off x="5647135" y="1955781"/>
            <a:ext cx="4032037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7030A0"/>
                </a:solidFill>
                <a:latin typeface="Georgia"/>
              </a:rPr>
              <a:t>Course : </a:t>
            </a:r>
            <a:r>
              <a:rPr lang="en-US" sz="2000" b="1" dirty="0" err="1">
                <a:solidFill>
                  <a:srgbClr val="7030A0"/>
                </a:solidFill>
                <a:latin typeface="Georgia"/>
              </a:rPr>
              <a:t>M.Sc</a:t>
            </a:r>
            <a:r>
              <a:rPr lang="en-US" sz="2000" b="1" dirty="0">
                <a:solidFill>
                  <a:srgbClr val="7030A0"/>
                </a:solidFill>
                <a:latin typeface="Georgia"/>
              </a:rPr>
              <a:t> Chemistry</a:t>
            </a:r>
          </a:p>
          <a:p>
            <a:r>
              <a:rPr lang="en-US" sz="2000" b="1" dirty="0">
                <a:solidFill>
                  <a:srgbClr val="7030A0"/>
                </a:solidFill>
                <a:latin typeface="Georgia"/>
              </a:rPr>
              <a:t>Topic- CHEM : 311 (Unit 1)</a:t>
            </a:r>
          </a:p>
        </p:txBody>
      </p:sp>
    </p:spTree>
    <p:extLst>
      <p:ext uri="{BB962C8B-B14F-4D97-AF65-F5344CB8AC3E}">
        <p14:creationId xmlns:p14="http://schemas.microsoft.com/office/powerpoint/2010/main" val="292021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473355" cy="47426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Van der Waal bonding: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34" y="1569673"/>
            <a:ext cx="5426122" cy="412144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Georgia" panose="02040502050405020303" pitchFamily="18" charset="0"/>
              </a:rPr>
              <a:t>It is formed between non-polar molecules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It originates mainly due to the following: 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1. the spontaneous polarity of molecules such as N</a:t>
            </a:r>
            <a:r>
              <a:rPr lang="en-US" b="0" i="0" u="none" strike="noStrike" baseline="-25000" dirty="0">
                <a:latin typeface="Georgia" panose="02040502050405020303" pitchFamily="18" charset="0"/>
              </a:rPr>
              <a:t>2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2. The prompt variations formed in the charge clouds of the valence electrons.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Van der Waals bonds are weak,  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Thus, low melting and boiling points.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2D347-4F96-4EFF-BE69-4DAE7F72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918" y="1280584"/>
            <a:ext cx="4644787" cy="3507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D5C00-3EA0-4B68-B7EF-BCBDAC2A7159}"/>
              </a:ext>
            </a:extLst>
          </p:cNvPr>
          <p:cNvSpPr txBox="1"/>
          <p:nvPr/>
        </p:nvSpPr>
        <p:spPr>
          <a:xfrm>
            <a:off x="7069540" y="4954137"/>
            <a:ext cx="475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Georgia" panose="02040502050405020303" pitchFamily="18" charset="0"/>
              </a:rPr>
              <a:t>The crystal structure of graphite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EDFF44-5FA9-47BA-8B2A-0EE9F2152DF0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1F1CD9-D81E-435E-A201-2B6065BF60ED}"/>
              </a:ext>
            </a:extLst>
          </p:cNvPr>
          <p:cNvSpPr/>
          <p:nvPr/>
        </p:nvSpPr>
        <p:spPr>
          <a:xfrm>
            <a:off x="2424933" y="6175612"/>
            <a:ext cx="7181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1048-C2B7-4E9B-9699-88CE3E9A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781"/>
            <a:ext cx="10515600" cy="511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The presence of Van der Waals bonds accounts for the following: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intermolecular interactions.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N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 can be liquified and solidified at low temperatures.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Gaseous He can be liquified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covalently bonded layers of carbon atoms in the graphite are held together by these forces.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485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59"/>
            <a:ext cx="3433549" cy="806994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Hydrogen bonding: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9"/>
            <a:ext cx="10515600" cy="560418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It is formed by the polar interaction between hydrogen and oxygen (or an electronegative element).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Thus these bonds are strong in nature. </a:t>
            </a:r>
          </a:p>
          <a:p>
            <a:pPr algn="just"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Characterised by a partial </a:t>
            </a:r>
            <a:r>
              <a:rPr lang="en-US" dirty="0">
                <a:latin typeface="Georgia" panose="02040502050405020303" pitchFamily="18" charset="0"/>
              </a:rPr>
              <a:t>negative charge,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δ</a:t>
            </a:r>
            <a:r>
              <a:rPr lang="en-US" baseline="30000" dirty="0">
                <a:latin typeface="Georgia" panose="02040502050405020303" pitchFamily="18" charset="0"/>
              </a:rPr>
              <a:t>−</a:t>
            </a:r>
            <a:r>
              <a:rPr lang="en-US" dirty="0">
                <a:latin typeface="Georgia" panose="02040502050405020303" pitchFamily="18" charset="0"/>
              </a:rPr>
              <a:t>, on the electronegative element, and an equal and opposite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δ</a:t>
            </a:r>
            <a:r>
              <a:rPr lang="en-US" baseline="30000" dirty="0">
                <a:latin typeface="Georgia" panose="02040502050405020303" pitchFamily="18" charset="0"/>
              </a:rPr>
              <a:t>+</a:t>
            </a:r>
            <a:r>
              <a:rPr lang="en-US" dirty="0">
                <a:latin typeface="Georgia" panose="02040502050405020303" pitchFamily="18" charset="0"/>
              </a:rPr>
              <a:t> charge </a:t>
            </a:r>
            <a:r>
              <a:rPr lang="en-IN" dirty="0">
                <a:latin typeface="Georgia" panose="02040502050405020303" pitchFamily="18" charset="0"/>
              </a:rPr>
              <a:t>on the hydrogen.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Represented as O–H---O, 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the three atoms lie in a straight line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There is alternate strong and weak bond formation.</a:t>
            </a:r>
          </a:p>
          <a:p>
            <a:pPr algn="just">
              <a:lnSpc>
                <a:spcPct val="110000"/>
              </a:lnSpc>
            </a:pPr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Hydrogen bond mostly seen in H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O and HF.</a:t>
            </a:r>
          </a:p>
        </p:txBody>
      </p:sp>
    </p:spTree>
    <p:extLst>
      <p:ext uri="{BB962C8B-B14F-4D97-AF65-F5344CB8AC3E}">
        <p14:creationId xmlns:p14="http://schemas.microsoft.com/office/powerpoint/2010/main" val="203801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9" y="204720"/>
            <a:ext cx="3133294" cy="559555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Crystal structures: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383"/>
            <a:ext cx="10515600" cy="48059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Crystal chemistry blends the basic structural information including the ionic radii, principal oxidation states, the type of bonding and coordination requirements.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The atoms, molecules, or ions form a regular repeating array.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Understanding the crystal structures improves our knowledge regarding the elements and their compounds.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8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EDAC-B889-4E5A-B573-FB942517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354842"/>
            <a:ext cx="10521286" cy="805219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Symmetry and choice of unit cell:</a:t>
            </a:r>
            <a:br>
              <a:rPr lang="en-IN" sz="2400" u="sng" dirty="0">
                <a:latin typeface="Georgia" panose="02040502050405020303" pitchFamily="18" charset="0"/>
              </a:rPr>
            </a:b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50CE-4598-43DC-9F10-1C198443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54" y="1050878"/>
            <a:ext cx="10638430" cy="151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Unit cell</a:t>
            </a:r>
            <a:r>
              <a:rPr lang="en-IN" sz="3200" u="sng" dirty="0">
                <a:latin typeface="Georgia" panose="02040502050405020303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It is the smallest group of atoms having overall symmetry of a crystal, this on repeating forms a lattice in three dimensions.</a:t>
            </a: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Unit Cells | Chemistry for Non-Majors">
            <a:extLst>
              <a:ext uri="{FF2B5EF4-FFF2-40B4-BE49-F238E27FC236}">
                <a16:creationId xmlns:a16="http://schemas.microsoft.com/office/drawing/2014/main" id="{19F08CAC-09B7-4BE8-BF1B-767F7FE6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47" y="2811440"/>
            <a:ext cx="8016811" cy="3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0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6" y="467342"/>
            <a:ext cx="10152797" cy="15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>
                <a:latin typeface="Georgia" panose="02040502050405020303" pitchFamily="18" charset="0"/>
              </a:rPr>
              <a:t>cubic </a:t>
            </a:r>
            <a:r>
              <a:rPr lang="en-US" u="sng" dirty="0">
                <a:latin typeface="Georgia" panose="02040502050405020303" pitchFamily="18" charset="0"/>
              </a:rPr>
              <a:t>unit cell:</a:t>
            </a:r>
          </a:p>
          <a:p>
            <a:r>
              <a:rPr lang="en-US" dirty="0">
                <a:latin typeface="Georgia" panose="02040502050405020303" pitchFamily="18" charset="0"/>
              </a:rPr>
              <a:t>It possesses four threefold symmetry axes, parallel to the cube body diagonals, 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90◦</a:t>
            </a:r>
            <a:r>
              <a:rPr lang="en-US" dirty="0"/>
              <a:t>.</a:t>
            </a:r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709ED-5699-43E5-BEC5-B24937E66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" t="59701" r="60038" b="20598"/>
          <a:stretch/>
        </p:blipFill>
        <p:spPr>
          <a:xfrm>
            <a:off x="1605887" y="2396049"/>
            <a:ext cx="8570794" cy="30412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C45113-3A1D-4928-A56E-F61F6AF7B2DB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BEB7AC5-DA51-46AA-9516-E079D88DE91B}"/>
              </a:ext>
            </a:extLst>
          </p:cNvPr>
          <p:cNvSpPr/>
          <p:nvPr/>
        </p:nvSpPr>
        <p:spPr>
          <a:xfrm>
            <a:off x="806706" y="6189260"/>
            <a:ext cx="10418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AND ITS APPLICATIONS SECOND ed, STUDENT ed. </a:t>
            </a:r>
            <a:r>
              <a:rPr lang="en-US" sz="2000" b="1" dirty="0">
                <a:latin typeface="Georgia" panose="02040502050405020303" pitchFamily="18" charset="0"/>
              </a:rPr>
              <a:t>2014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6C29D-D410-4D5A-AE67-68CF3A1F2FE3}"/>
              </a:ext>
            </a:extLst>
          </p:cNvPr>
          <p:cNvSpPr txBox="1"/>
          <p:nvPr/>
        </p:nvSpPr>
        <p:spPr>
          <a:xfrm>
            <a:off x="2893325" y="5539658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Univers" panose="020B0503020202020204" pitchFamily="34" charset="0"/>
              </a:rPr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8A66F-5AAD-4827-B060-6D8D98399A98}"/>
              </a:ext>
            </a:extLst>
          </p:cNvPr>
          <p:cNvSpPr txBox="1"/>
          <p:nvPr/>
        </p:nvSpPr>
        <p:spPr>
          <a:xfrm>
            <a:off x="6298442" y="5539658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Univers" panose="020B0503020202020204" pitchFamily="34" charset="0"/>
              </a:rPr>
              <a:t>(b</a:t>
            </a:r>
            <a:r>
              <a:rPr lang="en-IN" sz="1600" b="1" dirty="0">
                <a:latin typeface="Univers" panose="020B0503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11BA1-AEDE-415F-9614-7584D560F5F9}"/>
              </a:ext>
            </a:extLst>
          </p:cNvPr>
          <p:cNvSpPr txBox="1"/>
          <p:nvPr/>
        </p:nvSpPr>
        <p:spPr>
          <a:xfrm>
            <a:off x="8800533" y="5500641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Univers" panose="020B0503020202020204" pitchFamily="34" charset="0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76362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ECAA7-3668-4D69-9A24-981229C0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6" y="600501"/>
            <a:ext cx="10515600" cy="15831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eorgia" panose="02040502050405020303" pitchFamily="18" charset="0"/>
              </a:rPr>
              <a:t>In most crystal systems, the following symmetry elements will be present</a:t>
            </a: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IN" sz="2400" b="1" dirty="0">
                <a:latin typeface="Georgia" panose="02040502050405020303" pitchFamily="18" charset="0"/>
              </a:rPr>
              <a:t>The seven crystal systems</a:t>
            </a:r>
            <a:endParaRPr lang="en-IN" sz="24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04ABD-C6C9-4390-BFD4-4B3E0634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" t="33901" r="52872" b="44876"/>
          <a:stretch/>
        </p:blipFill>
        <p:spPr>
          <a:xfrm>
            <a:off x="879146" y="2412915"/>
            <a:ext cx="11171828" cy="34419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76DE46-4835-4B12-810E-A49EB2149760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05A625B-7B08-4EAD-B3E5-730062032461}"/>
              </a:ext>
            </a:extLst>
          </p:cNvPr>
          <p:cNvSpPr/>
          <p:nvPr/>
        </p:nvSpPr>
        <p:spPr>
          <a:xfrm>
            <a:off x="818866" y="6155140"/>
            <a:ext cx="1040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AND ITS APPLICATIONS SECOND ed, STUDENT ed. </a:t>
            </a:r>
            <a:r>
              <a:rPr lang="en-US" sz="2000" b="1" dirty="0">
                <a:latin typeface="Georgia" panose="02040502050405020303" pitchFamily="18" charset="0"/>
              </a:rPr>
              <a:t>2014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7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578B-1045-4473-8A0E-657F0C13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47" y="641445"/>
            <a:ext cx="10515600" cy="62165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i="1" u="sng" dirty="0">
              <a:latin typeface="Univers" panose="020B05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u="sng" dirty="0">
                <a:latin typeface="Georgia" panose="02040502050405020303" pitchFamily="18" charset="0"/>
              </a:rPr>
              <a:t>Tetragonal </a:t>
            </a:r>
            <a:r>
              <a:rPr lang="en-US" sz="2400" u="sng" dirty="0">
                <a:latin typeface="Georgia" panose="02040502050405020303" pitchFamily="18" charset="0"/>
              </a:rPr>
              <a:t>unit cell: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possesses a fourfold axis </a:t>
            </a:r>
          </a:p>
          <a:p>
            <a:r>
              <a:rPr lang="en-US" dirty="0">
                <a:latin typeface="Georgia" panose="02040502050405020303" pitchFamily="18" charset="0"/>
              </a:rPr>
              <a:t>It does not have threefold rotation axes and two of the fourfold axes.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. structure of CaC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</a:p>
          <a:p>
            <a:r>
              <a:rPr lang="en-US" dirty="0">
                <a:latin typeface="Georgia" panose="02040502050405020303" pitchFamily="18" charset="0"/>
              </a:rPr>
              <a:t>The carbide ion is cigar-shaped rather than spherical, one of the cell axes becomes longer than the other two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90◦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1962-4895-4873-926B-08BD82CE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003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u="sng" dirty="0" err="1">
                <a:latin typeface="Georgia" panose="02040502050405020303" pitchFamily="18" charset="0"/>
              </a:rPr>
              <a:t>Trigonal</a:t>
            </a:r>
            <a:r>
              <a:rPr lang="en-US" sz="2400" i="1" u="sng" dirty="0">
                <a:latin typeface="Georgia" panose="02040502050405020303" pitchFamily="18" charset="0"/>
              </a:rPr>
              <a:t> </a:t>
            </a:r>
            <a:r>
              <a:rPr lang="en-US" sz="2400" u="sng" dirty="0">
                <a:latin typeface="Georgia" panose="02040502050405020303" pitchFamily="18" charset="0"/>
              </a:rPr>
              <a:t>unit cell: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possesses a three fold axis </a:t>
            </a:r>
          </a:p>
          <a:p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. structure of NaNO</a:t>
            </a:r>
            <a:r>
              <a:rPr lang="en-US" baseline="-25000" dirty="0">
                <a:latin typeface="Georgia" panose="02040502050405020303" pitchFamily="18" charset="0"/>
              </a:rPr>
              <a:t>3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90◦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u="sng" dirty="0">
                <a:latin typeface="Georgia" panose="02040502050405020303" pitchFamily="18" charset="0"/>
              </a:rPr>
              <a:t>Hexagonal </a:t>
            </a:r>
            <a:r>
              <a:rPr lang="en-US" sz="2400" u="sng" dirty="0">
                <a:latin typeface="Georgia" panose="02040502050405020303" pitchFamily="18" charset="0"/>
              </a:rPr>
              <a:t>unit cell:</a:t>
            </a:r>
            <a:endParaRPr lang="en-US" u="sng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possesses a six fold axis 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90◦,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= 120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◦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8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9E6A-BF15-47E7-B19A-BF9FDE8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48" y="504967"/>
            <a:ext cx="9594376" cy="522939"/>
          </a:xfrm>
        </p:spPr>
        <p:txBody>
          <a:bodyPr>
            <a:normAutofit fontScale="90000"/>
          </a:bodyPr>
          <a:lstStyle/>
          <a:p>
            <a:r>
              <a:rPr lang="en-US" sz="2700" i="1" u="sng" dirty="0">
                <a:latin typeface="Georgia" panose="02040502050405020303" pitchFamily="18" charset="0"/>
              </a:rPr>
              <a:t>Orthorhombic </a:t>
            </a:r>
            <a:r>
              <a:rPr lang="en-US" sz="2700" u="sng" dirty="0">
                <a:latin typeface="Georgia" panose="02040502050405020303" pitchFamily="18" charset="0"/>
              </a:rPr>
              <a:t>unit cell:</a:t>
            </a:r>
            <a:br>
              <a:rPr lang="en-US" u="sng" dirty="0">
                <a:latin typeface="Univers" panose="020B0503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1962-4895-4873-926B-08BD82CE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003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possesses three twofold axes or mirror plane </a:t>
            </a:r>
          </a:p>
          <a:p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structure of NaNO</a:t>
            </a:r>
            <a:r>
              <a:rPr lang="en-US" baseline="-25000" dirty="0">
                <a:latin typeface="Georgia" panose="02040502050405020303" pitchFamily="18" charset="0"/>
              </a:rPr>
              <a:t>3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c 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90◦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u="sng" dirty="0">
                <a:latin typeface="Georgia" panose="02040502050405020303" pitchFamily="18" charset="0"/>
              </a:rPr>
              <a:t> Monoclinic </a:t>
            </a:r>
            <a:r>
              <a:rPr lang="en-US" sz="2400" u="sng" dirty="0">
                <a:latin typeface="Georgia" panose="02040502050405020303" pitchFamily="18" charset="0"/>
              </a:rPr>
              <a:t>unit cell: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possesses a </a:t>
            </a:r>
            <a:r>
              <a:rPr lang="en-US" dirty="0" err="1">
                <a:latin typeface="Georgia" panose="02040502050405020303" pitchFamily="18" charset="0"/>
              </a:rPr>
              <a:t>sixfold</a:t>
            </a:r>
            <a:r>
              <a:rPr lang="en-US" dirty="0">
                <a:latin typeface="Georgia" panose="02040502050405020303" pitchFamily="18" charset="0"/>
              </a:rPr>
              <a:t> axis 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= 90◦,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= 120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◦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u="sng" dirty="0">
                <a:latin typeface="Georgia" panose="02040502050405020303" pitchFamily="18" charset="0"/>
              </a:rPr>
              <a:t>Triclinic </a:t>
            </a:r>
            <a:r>
              <a:rPr lang="en-US" sz="2400" u="sng" dirty="0">
                <a:latin typeface="Georgia" panose="02040502050405020303" pitchFamily="18" charset="0"/>
              </a:rPr>
              <a:t>unit cell: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 does not possess any symmetry element</a:t>
            </a:r>
          </a:p>
          <a:p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c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 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γ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≠</a:t>
            </a:r>
            <a:r>
              <a:rPr lang="en-US" i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90◦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3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D6CE6-D5C7-4387-B80E-2F24F2D8881D}"/>
              </a:ext>
            </a:extLst>
          </p:cNvPr>
          <p:cNvSpPr txBox="1">
            <a:spLocks/>
          </p:cNvSpPr>
          <p:nvPr/>
        </p:nvSpPr>
        <p:spPr>
          <a:xfrm>
            <a:off x="1524000" y="705775"/>
            <a:ext cx="9144000" cy="1079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Classification of solids based on nature of forces:</a:t>
            </a:r>
            <a:br>
              <a:rPr lang="en-US" sz="24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en-IN" sz="2400" b="1" u="sng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64C4276-3B77-46D7-BB36-44471C0A0E26}"/>
              </a:ext>
            </a:extLst>
          </p:cNvPr>
          <p:cNvSpPr txBox="1">
            <a:spLocks/>
          </p:cNvSpPr>
          <p:nvPr/>
        </p:nvSpPr>
        <p:spPr>
          <a:xfrm>
            <a:off x="1156150" y="1905320"/>
            <a:ext cx="10367749" cy="391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Georgia" panose="02040502050405020303" pitchFamily="18" charset="0"/>
              </a:rPr>
              <a:t>Ionic solid: </a:t>
            </a:r>
            <a:endParaRPr lang="en-IN" u="sng" dirty="0"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Anion is larger than the </a:t>
            </a:r>
            <a:r>
              <a:rPr lang="en-US" dirty="0" err="1">
                <a:latin typeface="Georgia" panose="02040502050405020303" pitchFamily="18" charset="0"/>
              </a:rPr>
              <a:t>cation</a:t>
            </a:r>
            <a:r>
              <a:rPr lang="en-US" dirty="0">
                <a:latin typeface="Georgia" panose="02040502050405020303" pitchFamily="18" charset="0"/>
              </a:rPr>
              <a:t>,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. </a:t>
            </a:r>
            <a:r>
              <a:rPr lang="en-US" dirty="0" err="1">
                <a:latin typeface="Georgia" panose="02040502050405020303" pitchFamily="18" charset="0"/>
              </a:rPr>
              <a:t>NaCl</a:t>
            </a:r>
            <a:r>
              <a:rPr lang="en-US" dirty="0">
                <a:latin typeface="Georgia" panose="02040502050405020303" pitchFamily="18" charset="0"/>
              </a:rPr>
              <a:t>, Al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O</a:t>
            </a:r>
            <a:r>
              <a:rPr lang="en-US" baseline="-25000" dirty="0">
                <a:latin typeface="Georgia" panose="02040502050405020303" pitchFamily="18" charset="0"/>
              </a:rPr>
              <a:t>3</a:t>
            </a:r>
            <a:r>
              <a:rPr lang="en-US" dirty="0">
                <a:latin typeface="Georgia" panose="02040502050405020303" pitchFamily="18" charset="0"/>
              </a:rPr>
              <a:t>, Na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O and </a:t>
            </a:r>
            <a:r>
              <a:rPr lang="en-US" dirty="0" err="1">
                <a:latin typeface="Georgia" panose="02040502050405020303" pitchFamily="18" charset="0"/>
              </a:rPr>
              <a:t>ZnO</a:t>
            </a:r>
            <a:endParaRPr lang="en-US" dirty="0"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Anions form the </a:t>
            </a:r>
            <a:r>
              <a:rPr lang="en-US" i="1" dirty="0" err="1">
                <a:latin typeface="Georgia" panose="02040502050405020303" pitchFamily="18" charset="0"/>
              </a:rPr>
              <a:t>cp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layers and the </a:t>
            </a:r>
            <a:r>
              <a:rPr lang="en-US" i="1" dirty="0">
                <a:latin typeface="Georgia" panose="02040502050405020303" pitchFamily="18" charset="0"/>
              </a:rPr>
              <a:t>interstitial sites </a:t>
            </a:r>
            <a:r>
              <a:rPr lang="en-US" dirty="0">
                <a:latin typeface="Georgia" panose="02040502050405020303" pitchFamily="18" charset="0"/>
              </a:rPr>
              <a:t>are occupied by </a:t>
            </a:r>
            <a:r>
              <a:rPr lang="en-US" dirty="0" err="1">
                <a:latin typeface="Georgia" panose="02040502050405020303" pitchFamily="18" charset="0"/>
              </a:rPr>
              <a:t>cations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Cations</a:t>
            </a:r>
            <a:r>
              <a:rPr lang="en-US" dirty="0">
                <a:latin typeface="Georgia" panose="02040502050405020303" pitchFamily="18" charset="0"/>
              </a:rPr>
              <a:t> being large at the interstitial sites, the anion array gets expanded.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anion forms </a:t>
            </a:r>
            <a:r>
              <a:rPr lang="en-US" i="1" dirty="0" err="1">
                <a:latin typeface="Georgia" panose="02040502050405020303" pitchFamily="18" charset="0"/>
              </a:rPr>
              <a:t>cp</a:t>
            </a:r>
            <a:r>
              <a:rPr lang="en-US" dirty="0">
                <a:latin typeface="Georgia" panose="02040502050405020303" pitchFamily="18" charset="0"/>
              </a:rPr>
              <a:t> arrangement, without being in contact, such an arrangement is termed as </a:t>
            </a:r>
            <a:r>
              <a:rPr lang="en-US" i="1" dirty="0">
                <a:latin typeface="Georgia" panose="02040502050405020303" pitchFamily="18" charset="0"/>
              </a:rPr>
              <a:t>eutectic.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6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5" y="300241"/>
            <a:ext cx="10570450" cy="50270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Bravais lattice: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73457"/>
            <a:ext cx="10564765" cy="736979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There are </a:t>
            </a:r>
            <a:r>
              <a:rPr lang="en-IN" i="1" dirty="0">
                <a:latin typeface="Georgia" panose="02040502050405020303" pitchFamily="18" charset="0"/>
              </a:rPr>
              <a:t>fourteen different ways </a:t>
            </a:r>
            <a:r>
              <a:rPr lang="en-IN" dirty="0">
                <a:latin typeface="Georgia" panose="02040502050405020303" pitchFamily="18" charset="0"/>
              </a:rPr>
              <a:t>in which the lattice points can be arranged in a three dimensional space.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F35A9-2FC9-4763-BE3C-67F60E4E8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9" t="33234" r="23096" b="18607"/>
          <a:stretch/>
        </p:blipFill>
        <p:spPr>
          <a:xfrm>
            <a:off x="1733266" y="1733267"/>
            <a:ext cx="8578913" cy="50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61" y="163774"/>
            <a:ext cx="2472598" cy="723331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Miller indices: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15008-E294-46AB-B72F-E925797C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4" t="55323" r="58022" b="18880"/>
          <a:stretch/>
        </p:blipFill>
        <p:spPr>
          <a:xfrm>
            <a:off x="939344" y="1233140"/>
            <a:ext cx="10478140" cy="45125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8754F0-D4DC-4442-B1EC-641DCC990000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549C6-9BB1-4604-BBB3-009F0E4FE777}"/>
              </a:ext>
            </a:extLst>
          </p:cNvPr>
          <p:cNvSpPr/>
          <p:nvPr/>
        </p:nvSpPr>
        <p:spPr>
          <a:xfrm>
            <a:off x="750627" y="6168788"/>
            <a:ext cx="10474317" cy="40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AND ITS APPLICATIONS SECOND ed, STUDENT ed. </a:t>
            </a:r>
            <a:r>
              <a:rPr lang="en-US" sz="2000" b="1" dirty="0">
                <a:latin typeface="Georgia" panose="02040502050405020303" pitchFamily="18" charset="0"/>
              </a:rPr>
              <a:t>2014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3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2B22-3F8D-4A75-9282-500A1C2C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1696"/>
            <a:ext cx="11008058" cy="5363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>
                <a:latin typeface="Georgia" panose="02040502050405020303" pitchFamily="18" charset="0"/>
              </a:rPr>
              <a:t>Miller indices :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The three numbers that assign Lattice planes.</a:t>
            </a:r>
          </a:p>
          <a:p>
            <a:pPr marL="0" indent="0" algn="just">
              <a:buNone/>
            </a:pPr>
            <a:r>
              <a:rPr lang="en-US" u="sng" dirty="0">
                <a:latin typeface="Georgia" panose="02040502050405020303" pitchFamily="18" charset="0"/>
              </a:rPr>
              <a:t>Steps to assign Miller indices: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Check the intercept value that the plane cuts at the unit cell. In the figure, the plane makes an intercept at  a/2 on x axis, b on y axis and c/3 on z axis. (Weiss indices)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2. Take reciprocals of these fractions and multiply by its least common multiple.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3. write the three numbers in parentheses; </a:t>
            </a:r>
          </a:p>
          <a:p>
            <a:pPr algn="just"/>
            <a:r>
              <a:rPr lang="en-IN" dirty="0">
                <a:latin typeface="Georgia" panose="02040502050405020303" pitchFamily="18" charset="0"/>
              </a:rPr>
              <a:t>A Miller index </a:t>
            </a:r>
            <a:r>
              <a:rPr lang="en-US" dirty="0">
                <a:latin typeface="Georgia" panose="02040502050405020303" pitchFamily="18" charset="0"/>
              </a:rPr>
              <a:t>of 0 indicates that the plane does not cut the axis and that it is parallel to that axis.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8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ller indecies">
            <a:extLst>
              <a:ext uri="{FF2B5EF4-FFF2-40B4-BE49-F238E27FC236}">
                <a16:creationId xmlns:a16="http://schemas.microsoft.com/office/drawing/2014/main" id="{D2660701-3E7D-40A1-A724-CA38698246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20160"/>
          <a:stretch/>
        </p:blipFill>
        <p:spPr bwMode="auto">
          <a:xfrm>
            <a:off x="1220608" y="842803"/>
            <a:ext cx="9561123" cy="51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21E33-5D21-4CF1-AE07-4D6E557E6E3F}"/>
              </a:ext>
            </a:extLst>
          </p:cNvPr>
          <p:cNvSpPr txBox="1"/>
          <p:nvPr/>
        </p:nvSpPr>
        <p:spPr>
          <a:xfrm>
            <a:off x="2156345" y="4343400"/>
            <a:ext cx="98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(LCM)</a:t>
            </a:r>
          </a:p>
        </p:txBody>
      </p:sp>
    </p:spTree>
    <p:extLst>
      <p:ext uri="{BB962C8B-B14F-4D97-AF65-F5344CB8AC3E}">
        <p14:creationId xmlns:p14="http://schemas.microsoft.com/office/powerpoint/2010/main" val="155496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9" y="600500"/>
            <a:ext cx="9601200" cy="600502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Point groups and Space groups: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2"/>
            <a:ext cx="10515600" cy="480599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latin typeface="Georgia" panose="02040502050405020303" pitchFamily="18" charset="0"/>
              </a:rPr>
              <a:t>Point groups:</a:t>
            </a:r>
          </a:p>
          <a:p>
            <a:r>
              <a:rPr lang="en-US" dirty="0">
                <a:latin typeface="Georgia" panose="02040502050405020303" pitchFamily="18" charset="0"/>
              </a:rPr>
              <a:t>It is the set of the symmetry elements of confined objects.</a:t>
            </a:r>
          </a:p>
          <a:p>
            <a:r>
              <a:rPr lang="en-US" dirty="0">
                <a:latin typeface="Georgia" panose="02040502050405020303" pitchFamily="18" charset="0"/>
              </a:rPr>
              <a:t>It does not account for the translational symmetry elements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Georgia" panose="02040502050405020303" pitchFamily="18" charset="0"/>
              </a:rPr>
              <a:t>Space groups:</a:t>
            </a:r>
          </a:p>
          <a:p>
            <a:r>
              <a:rPr lang="en-US" dirty="0">
                <a:latin typeface="Georgia" panose="02040502050405020303" pitchFamily="18" charset="0"/>
              </a:rPr>
              <a:t>It is the set of the symmetry elements of space with repetitive structures.</a:t>
            </a:r>
          </a:p>
          <a:p>
            <a:r>
              <a:rPr lang="en-US" dirty="0">
                <a:latin typeface="Georgia" panose="02040502050405020303" pitchFamily="18" charset="0"/>
              </a:rPr>
              <a:t>It considers even the translational symmetry elements</a:t>
            </a:r>
            <a:endParaRPr lang="en-IN" dirty="0">
              <a:latin typeface="Georgia" panose="0204050205040502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728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 - Space Group = {Essential Symmetry Operations}  {Bravais ...">
            <a:extLst>
              <a:ext uri="{FF2B5EF4-FFF2-40B4-BE49-F238E27FC236}">
                <a16:creationId xmlns:a16="http://schemas.microsoft.com/office/drawing/2014/main" id="{39AB93E7-639D-4058-B0D1-6317FFCF2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 bwMode="auto">
          <a:xfrm>
            <a:off x="1343499" y="218363"/>
            <a:ext cx="9064988" cy="64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1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E7CAF-43AC-4F63-A4D4-4A96C122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071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>
                <a:latin typeface="Georgia" panose="02040502050405020303" pitchFamily="18" charset="0"/>
              </a:rPr>
              <a:t>Space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D6C2-E1AF-4A98-8DDC-A3FF9AE0F12D}"/>
              </a:ext>
            </a:extLst>
          </p:cNvPr>
          <p:cNvSpPr txBox="1"/>
          <p:nvPr/>
        </p:nvSpPr>
        <p:spPr>
          <a:xfrm>
            <a:off x="4847229" y="1419367"/>
            <a:ext cx="249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14 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Bravais Lattices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00019B-A5EF-43A4-BA2D-10C557F56D36}"/>
              </a:ext>
            </a:extLst>
          </p:cNvPr>
          <p:cNvCxnSpPr>
            <a:cxnSpLocks/>
          </p:cNvCxnSpPr>
          <p:nvPr/>
        </p:nvCxnSpPr>
        <p:spPr>
          <a:xfrm flipV="1">
            <a:off x="3507475" y="2333768"/>
            <a:ext cx="1651379" cy="706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7EA3E6-CB6E-4FC6-B88C-08D35F377E82}"/>
              </a:ext>
            </a:extLst>
          </p:cNvPr>
          <p:cNvSpPr txBox="1"/>
          <p:nvPr/>
        </p:nvSpPr>
        <p:spPr>
          <a:xfrm>
            <a:off x="1574041" y="2907025"/>
            <a:ext cx="249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7 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Crystal 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272C9-D111-42EA-8A6A-5423990BE5DA}"/>
              </a:ext>
            </a:extLst>
          </p:cNvPr>
          <p:cNvSpPr txBox="1"/>
          <p:nvPr/>
        </p:nvSpPr>
        <p:spPr>
          <a:xfrm>
            <a:off x="4847229" y="4096158"/>
            <a:ext cx="249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32 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Point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275AB-A42A-440E-9564-081F91037B14}"/>
              </a:ext>
            </a:extLst>
          </p:cNvPr>
          <p:cNvSpPr txBox="1"/>
          <p:nvPr/>
        </p:nvSpPr>
        <p:spPr>
          <a:xfrm>
            <a:off x="7919112" y="2875394"/>
            <a:ext cx="249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230 </a:t>
            </a:r>
          </a:p>
          <a:p>
            <a:pPr algn="ctr"/>
            <a:r>
              <a:rPr lang="en-IN" sz="2000" dirty="0">
                <a:latin typeface="Georgia" panose="02040502050405020303" pitchFamily="18" charset="0"/>
              </a:rPr>
              <a:t>Space Groups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D60964-D869-4D30-A38F-2DD7DEC9558F}"/>
              </a:ext>
            </a:extLst>
          </p:cNvPr>
          <p:cNvCxnSpPr>
            <a:cxnSpLocks/>
          </p:cNvCxnSpPr>
          <p:nvPr/>
        </p:nvCxnSpPr>
        <p:spPr>
          <a:xfrm>
            <a:off x="3472502" y="3858736"/>
            <a:ext cx="1686352" cy="5233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EC31E6-784B-4D27-91FC-9F8E7D55D4B7}"/>
              </a:ext>
            </a:extLst>
          </p:cNvPr>
          <p:cNvCxnSpPr>
            <a:cxnSpLocks/>
          </p:cNvCxnSpPr>
          <p:nvPr/>
        </p:nvCxnSpPr>
        <p:spPr>
          <a:xfrm flipH="1" flipV="1">
            <a:off x="6987367" y="2289966"/>
            <a:ext cx="1576886" cy="5143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2337CD-3F72-4A57-B434-E93504286968}"/>
              </a:ext>
            </a:extLst>
          </p:cNvPr>
          <p:cNvCxnSpPr>
            <a:cxnSpLocks/>
          </p:cNvCxnSpPr>
          <p:nvPr/>
        </p:nvCxnSpPr>
        <p:spPr>
          <a:xfrm flipH="1">
            <a:off x="6701335" y="3910815"/>
            <a:ext cx="1658772" cy="427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D3B31F-35ED-4861-9E18-974579389F88}"/>
              </a:ext>
            </a:extLst>
          </p:cNvPr>
          <p:cNvSpPr txBox="1"/>
          <p:nvPr/>
        </p:nvSpPr>
        <p:spPr>
          <a:xfrm>
            <a:off x="2008783" y="1927557"/>
            <a:ext cx="306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Add ‘</a:t>
            </a:r>
            <a:r>
              <a:rPr lang="en-IN" sz="2000" dirty="0" err="1">
                <a:latin typeface="Georgia" panose="02040502050405020303" pitchFamily="18" charset="0"/>
              </a:rPr>
              <a:t>centering</a:t>
            </a:r>
            <a:r>
              <a:rPr lang="en-IN" sz="2000" dirty="0">
                <a:latin typeface="Georgia" panose="02040502050405020303" pitchFamily="18" charset="0"/>
              </a:rPr>
              <a:t>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DEF6C1-88CC-422F-BF50-3CD3B2AEC0F5}"/>
              </a:ext>
            </a:extLst>
          </p:cNvPr>
          <p:cNvSpPr txBox="1"/>
          <p:nvPr/>
        </p:nvSpPr>
        <p:spPr>
          <a:xfrm>
            <a:off x="7033999" y="4386335"/>
            <a:ext cx="306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Use microscopic symmetry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12865-F410-4ED5-9467-604E28A24B3B}"/>
              </a:ext>
            </a:extLst>
          </p:cNvPr>
          <p:cNvSpPr txBox="1"/>
          <p:nvPr/>
        </p:nvSpPr>
        <p:spPr>
          <a:xfrm>
            <a:off x="1774494" y="4272662"/>
            <a:ext cx="3060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Georgia" panose="02040502050405020303" pitchFamily="18" charset="0"/>
              </a:rPr>
              <a:t>Add macroscopic symmetry above minimum</a:t>
            </a:r>
          </a:p>
        </p:txBody>
      </p:sp>
    </p:spTree>
    <p:extLst>
      <p:ext uri="{BB962C8B-B14F-4D97-AF65-F5344CB8AC3E}">
        <p14:creationId xmlns:p14="http://schemas.microsoft.com/office/powerpoint/2010/main" val="115154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38" y="576616"/>
            <a:ext cx="9601200" cy="69262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Close packing lattices and unit-cells: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2"/>
            <a:ext cx="10515600" cy="48059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Arrangement of spheres so as to increase the packing efficiency.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Each sphere gets surrounded by six spheres.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Thus its coordination number will be 6.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This leads to the formation of a closed pack (cp) layer.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To obtain a 3D structure, the cp layers are stacked over each other. 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There are 2 ways of closed packing: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dirty="0">
                <a:latin typeface="Georgia" panose="02040502050405020303" pitchFamily="18" charset="0"/>
              </a:rPr>
              <a:t>1. </a:t>
            </a:r>
            <a:r>
              <a:rPr lang="en-IN" i="1" dirty="0">
                <a:latin typeface="Georgia" panose="02040502050405020303" pitchFamily="18" charset="0"/>
              </a:rPr>
              <a:t>Hexagonal close packed</a:t>
            </a:r>
            <a:endParaRPr lang="en-IN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IN" i="1" dirty="0">
                <a:latin typeface="Georgia" panose="02040502050405020303" pitchFamily="18" charset="0"/>
              </a:rPr>
              <a:t>2. Cubic close packed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9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Chemistry of Solids - ppt download">
            <a:extLst>
              <a:ext uri="{FF2B5EF4-FFF2-40B4-BE49-F238E27FC236}">
                <a16:creationId xmlns:a16="http://schemas.microsoft.com/office/drawing/2014/main" id="{42889ED4-4853-4C2D-A6CF-778E541ED3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96" y="546822"/>
            <a:ext cx="7685808" cy="57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0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7F81-0107-4500-80FD-EC39E5FC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/>
          <a:lstStyle/>
          <a:p>
            <a:r>
              <a:rPr lang="en-IN" dirty="0">
                <a:latin typeface="Georgia" panose="02040502050405020303" pitchFamily="18" charset="0"/>
              </a:rPr>
              <a:t>In </a:t>
            </a:r>
            <a:r>
              <a:rPr lang="en-IN" dirty="0">
                <a:highlight>
                  <a:srgbClr val="FFFF00"/>
                </a:highlight>
                <a:latin typeface="Georgia" panose="02040502050405020303" pitchFamily="18" charset="0"/>
              </a:rPr>
              <a:t>hcp</a:t>
            </a:r>
            <a:r>
              <a:rPr lang="en-IN" dirty="0">
                <a:latin typeface="Georgia" panose="02040502050405020303" pitchFamily="18" charset="0"/>
              </a:rPr>
              <a:t>, the third layer is placed directly over the first layer.</a:t>
            </a:r>
          </a:p>
          <a:p>
            <a:r>
              <a:rPr lang="en-IN" dirty="0">
                <a:latin typeface="Georgia" panose="02040502050405020303" pitchFamily="18" charset="0"/>
              </a:rPr>
              <a:t>Leads to the formation of </a:t>
            </a:r>
            <a:r>
              <a:rPr lang="en-IN" dirty="0">
                <a:highlight>
                  <a:srgbClr val="FFFF00"/>
                </a:highlight>
                <a:latin typeface="Georgia" panose="02040502050405020303" pitchFamily="18" charset="0"/>
              </a:rPr>
              <a:t>….ABABAB…….  </a:t>
            </a:r>
          </a:p>
          <a:p>
            <a:endParaRPr lang="en-IN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In </a:t>
            </a:r>
            <a:r>
              <a:rPr lang="en-IN" dirty="0" err="1">
                <a:highlight>
                  <a:srgbClr val="00FF00"/>
                </a:highlight>
                <a:latin typeface="Georgia" panose="02040502050405020303" pitchFamily="18" charset="0"/>
              </a:rPr>
              <a:t>ccp</a:t>
            </a:r>
            <a:r>
              <a:rPr lang="en-IN" dirty="0">
                <a:latin typeface="Georgia" panose="02040502050405020303" pitchFamily="18" charset="0"/>
              </a:rPr>
              <a:t>, the third layer is placed such that all the layers are staggered over each other.</a:t>
            </a:r>
          </a:p>
          <a:p>
            <a:r>
              <a:rPr lang="en-IN" dirty="0">
                <a:latin typeface="Georgia" panose="02040502050405020303" pitchFamily="18" charset="0"/>
              </a:rPr>
              <a:t>Leads to the formation of </a:t>
            </a:r>
            <a:r>
              <a:rPr lang="en-IN" dirty="0">
                <a:highlight>
                  <a:srgbClr val="00FF00"/>
                </a:highlight>
                <a:latin typeface="Georgia" panose="02040502050405020303" pitchFamily="18" charset="0"/>
              </a:rPr>
              <a:t>….ABCABCABC…….</a:t>
            </a:r>
            <a:r>
              <a:rPr lang="en-IN" dirty="0">
                <a:latin typeface="Georgia" panose="02040502050405020303" pitchFamily="18" charset="0"/>
              </a:rPr>
              <a:t>  </a:t>
            </a:r>
          </a:p>
          <a:p>
            <a:endParaRPr lang="en-IN" dirty="0">
              <a:highlight>
                <a:srgbClr val="FFFF00"/>
              </a:highlight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A3C4A-F232-4BE9-8426-C49E8903A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8325" y="616210"/>
                <a:ext cx="6872785" cy="48565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Georgia" panose="02040502050405020303" pitchFamily="18" charset="0"/>
                  </a:rPr>
                  <a:t>Caesium Chloride Structure (</a:t>
                </a:r>
                <a:r>
                  <a:rPr lang="en-US" u="sng" dirty="0" err="1">
                    <a:latin typeface="Georgia" panose="02040502050405020303" pitchFamily="18" charset="0"/>
                  </a:rPr>
                  <a:t>CsCl</a:t>
                </a:r>
                <a:r>
                  <a:rPr lang="en-US" u="sng" dirty="0">
                    <a:latin typeface="Georgia" panose="02040502050405020303" pitchFamily="18" charset="0"/>
                  </a:rPr>
                  <a:t>):</a:t>
                </a:r>
              </a:p>
              <a:p>
                <a:pPr marL="0" indent="0">
                  <a:buNone/>
                </a:pPr>
                <a:endParaRPr lang="en-US" dirty="0">
                  <a:latin typeface="Georgia" panose="02040502050405020303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Cs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occupies the </a:t>
                </a:r>
                <a:r>
                  <a:rPr lang="en-US" dirty="0" err="1">
                    <a:latin typeface="Georgia" panose="02040502050405020303" pitchFamily="18" charset="0"/>
                  </a:rPr>
                  <a:t>centre</a:t>
                </a:r>
                <a:r>
                  <a:rPr lang="en-US" dirty="0">
                    <a:latin typeface="Georgia" panose="02040502050405020303" pitchFamily="18" charset="0"/>
                  </a:rPr>
                  <a:t> of the cubic unit cell, 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dirty="0">
                            <a:latin typeface="Georgia" panose="02040502050405020303" pitchFamily="18" charset="0"/>
                          </a:rPr>
                          <m:t>l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, at the corners, or vice versa.</a:t>
                </a:r>
              </a:p>
              <a:p>
                <a:pPr algn="just"/>
                <a:r>
                  <a:rPr lang="en-US" dirty="0">
                    <a:latin typeface="Georgia" panose="02040502050405020303" pitchFamily="18" charset="0"/>
                  </a:rPr>
                  <a:t>The coordination number of each type of atom is eight as </a:t>
                </a:r>
                <a:r>
                  <a:rPr lang="en-IN" dirty="0">
                    <a:latin typeface="Georgia" panose="02040502050405020303" pitchFamily="18" charset="0"/>
                  </a:rPr>
                  <a:t>each chlorine is </a:t>
                </a:r>
                <a:r>
                  <a:rPr lang="en-US" dirty="0">
                    <a:latin typeface="Georgia" panose="02040502050405020303" pitchFamily="18" charset="0"/>
                  </a:rPr>
                  <a:t>surrounded by eight Cs and vice versa.</a:t>
                </a:r>
              </a:p>
              <a:p>
                <a:pPr algn="just"/>
                <a:r>
                  <a:rPr lang="en-US" dirty="0">
                    <a:latin typeface="Georgia" panose="02040502050405020303" pitchFamily="18" charset="0"/>
                  </a:rPr>
                  <a:t>A unit cell contains formula unit of </a:t>
                </a:r>
                <a:r>
                  <a:rPr lang="en-US" dirty="0" err="1">
                    <a:latin typeface="Georgia" panose="02040502050405020303" pitchFamily="18" charset="0"/>
                  </a:rPr>
                  <a:t>CsCl</a:t>
                </a:r>
                <a:r>
                  <a:rPr lang="en-US" dirty="0">
                    <a:latin typeface="Georgia" panose="02040502050405020303" pitchFamily="18" charset="0"/>
                  </a:rPr>
                  <a:t>,</a:t>
                </a:r>
              </a:p>
              <a:p>
                <a:pPr algn="just"/>
                <a:r>
                  <a:rPr lang="en-US" dirty="0" err="1">
                    <a:latin typeface="Georgia" panose="02040502050405020303" pitchFamily="18" charset="0"/>
                  </a:rPr>
                  <a:t>Caesium</a:t>
                </a:r>
                <a:r>
                  <a:rPr lang="en-US" dirty="0">
                    <a:latin typeface="Georgia" panose="02040502050405020303" pitchFamily="18" charset="0"/>
                  </a:rPr>
                  <a:t> can coordinate eight chloride ions as it is a large 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D7A3C4A-F232-4BE9-8426-C49E8903A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325" y="616210"/>
                <a:ext cx="6872785" cy="4856541"/>
              </a:xfrm>
              <a:blipFill rotWithShape="0">
                <a:blip r:embed="rId2"/>
                <a:stretch>
                  <a:fillRect l="-887" t="-1129" r="-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623F73-A3C0-4654-963E-19599E14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493" y="1014252"/>
            <a:ext cx="3091434" cy="3011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ED0A5-D3CC-423F-958E-F9883B12F0A5}"/>
              </a:ext>
            </a:extLst>
          </p:cNvPr>
          <p:cNvSpPr txBox="1"/>
          <p:nvPr/>
        </p:nvSpPr>
        <p:spPr>
          <a:xfrm>
            <a:off x="8639033" y="4244454"/>
            <a:ext cx="2881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The </a:t>
            </a:r>
            <a:r>
              <a:rPr lang="en-US" b="1" dirty="0" err="1">
                <a:latin typeface="Georgia" panose="02040502050405020303" pitchFamily="18" charset="0"/>
              </a:rPr>
              <a:t>CsCl</a:t>
            </a:r>
            <a:r>
              <a:rPr lang="en-US" b="1" dirty="0">
                <a:latin typeface="Georgia" panose="02040502050405020303" pitchFamily="18" charset="0"/>
              </a:rPr>
              <a:t> unit cell. 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Cs, grey spheres; 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Cl, blue sphere </a:t>
            </a:r>
            <a:endParaRPr lang="en-IN" b="1" dirty="0">
              <a:latin typeface="Georgia" panose="02040502050405020303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C8C022-B421-4BAA-8519-6A5684D4D454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FA89A-7F7B-4F3C-83DF-77F948FCA962}"/>
              </a:ext>
            </a:extLst>
          </p:cNvPr>
          <p:cNvSpPr/>
          <p:nvPr/>
        </p:nvSpPr>
        <p:spPr>
          <a:xfrm>
            <a:off x="2388359" y="6196084"/>
            <a:ext cx="721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5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935"/>
            <a:ext cx="3815687" cy="608764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Crystalline solids: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494"/>
            <a:ext cx="6886433" cy="39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Ionic solids with formula MX:</a:t>
            </a: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The Caesium Chloride structure (</a:t>
            </a:r>
            <a:r>
              <a:rPr lang="en-IN" u="sng" dirty="0" err="1">
                <a:latin typeface="Georgia" panose="02040502050405020303" pitchFamily="18" charset="0"/>
              </a:rPr>
              <a:t>CsCl</a:t>
            </a:r>
            <a:r>
              <a:rPr lang="en-IN" u="sng" dirty="0">
                <a:latin typeface="Georgia" panose="02040502050405020303" pitchFamily="18" charset="0"/>
              </a:rPr>
              <a:t>):</a:t>
            </a:r>
          </a:p>
          <a:p>
            <a:r>
              <a:rPr lang="en-IN" dirty="0">
                <a:latin typeface="Georgia" panose="02040502050405020303" pitchFamily="18" charset="0"/>
              </a:rPr>
              <a:t>Body centred cubic lattice</a:t>
            </a:r>
          </a:p>
          <a:p>
            <a:r>
              <a:rPr lang="en-IN" dirty="0">
                <a:latin typeface="Georgia" panose="02040502050405020303" pitchFamily="18" charset="0"/>
              </a:rPr>
              <a:t>Cs : at the centre; Cl at corner,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: 8:8</a:t>
            </a:r>
          </a:p>
          <a:p>
            <a:r>
              <a:rPr lang="en-IN" dirty="0">
                <a:latin typeface="Georgia" panose="02040502050405020303" pitchFamily="18" charset="0"/>
              </a:rPr>
              <a:t>Cs, being large,  accommodates eight 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  chlorine atoms.</a:t>
            </a:r>
          </a:p>
          <a:p>
            <a:r>
              <a:rPr lang="en-IN" dirty="0">
                <a:latin typeface="Georgia" panose="02040502050405020303" pitchFamily="18" charset="0"/>
              </a:rPr>
              <a:t>Radius ratio : 0.93</a:t>
            </a:r>
          </a:p>
          <a:p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BC3A1-B686-4320-AA68-7F4968F5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79" y="1009715"/>
            <a:ext cx="2970821" cy="2894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B5B1F-6B69-4BEF-8E50-212B857EB184}"/>
              </a:ext>
            </a:extLst>
          </p:cNvPr>
          <p:cNvSpPr txBox="1"/>
          <p:nvPr/>
        </p:nvSpPr>
        <p:spPr>
          <a:xfrm>
            <a:off x="9130352" y="3971499"/>
            <a:ext cx="222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>
                <a:latin typeface="Georgia" panose="02040502050405020303" pitchFamily="18" charset="0"/>
              </a:rPr>
              <a:t>CsCl</a:t>
            </a:r>
            <a:r>
              <a:rPr lang="en-IN" sz="2000" b="1" dirty="0">
                <a:latin typeface="Georgia" panose="02040502050405020303" pitchFamily="18" charset="0"/>
              </a:rPr>
              <a:t> unit cell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3D6AC-1E49-4B07-84F1-AFF1BF35480E}"/>
              </a:ext>
            </a:extLst>
          </p:cNvPr>
          <p:cNvSpPr/>
          <p:nvPr/>
        </p:nvSpPr>
        <p:spPr>
          <a:xfrm>
            <a:off x="2306473" y="6428096"/>
            <a:ext cx="720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A83DC8-0E71-42D8-B5C1-D4CDB57AEFC2}"/>
              </a:ext>
            </a:extLst>
          </p:cNvPr>
          <p:cNvCxnSpPr/>
          <p:nvPr/>
        </p:nvCxnSpPr>
        <p:spPr>
          <a:xfrm>
            <a:off x="503262" y="6409667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45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CB836-FB6E-4611-B4A1-5377EB6B1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827594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The Sodium Chloride structure (NaCl):</a:t>
            </a: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Rock salt / common salt</a:t>
            </a:r>
          </a:p>
          <a:p>
            <a:r>
              <a:rPr lang="en-IN" dirty="0">
                <a:latin typeface="Georgia" panose="02040502050405020303" pitchFamily="18" charset="0"/>
              </a:rPr>
              <a:t>Na : at the face centre; Cl at midway of 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   the edges,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: 6:6</a:t>
            </a:r>
          </a:p>
          <a:p>
            <a:r>
              <a:rPr lang="en-IN" dirty="0">
                <a:latin typeface="Georgia" panose="02040502050405020303" pitchFamily="18" charset="0"/>
              </a:rPr>
              <a:t>Face centred cubic lattice.</a:t>
            </a:r>
          </a:p>
          <a:p>
            <a:r>
              <a:rPr lang="en-IN" dirty="0">
                <a:latin typeface="Georgia" panose="02040502050405020303" pitchFamily="18" charset="0"/>
              </a:rPr>
              <a:t>Radius ratio : 0.414-0732</a:t>
            </a:r>
          </a:p>
          <a:p>
            <a:r>
              <a:rPr lang="en-IN" dirty="0">
                <a:latin typeface="Georgia" panose="02040502050405020303" pitchFamily="18" charset="0"/>
              </a:rPr>
              <a:t>Octahedron structure</a:t>
            </a:r>
          </a:p>
          <a:p>
            <a:pPr marL="0" indent="0">
              <a:buNone/>
            </a:pPr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</a:t>
            </a:r>
            <a:r>
              <a:rPr lang="en-IN" dirty="0" err="1">
                <a:latin typeface="Georgia" panose="02040502050405020303" pitchFamily="18" charset="0"/>
              </a:rPr>
              <a:t>AgBr</a:t>
            </a:r>
            <a:r>
              <a:rPr lang="en-IN" dirty="0">
                <a:latin typeface="Georgia" panose="02040502050405020303" pitchFamily="18" charset="0"/>
              </a:rPr>
              <a:t>, </a:t>
            </a:r>
            <a:r>
              <a:rPr lang="en-IN" dirty="0" err="1">
                <a:latin typeface="Georgia" panose="02040502050405020303" pitchFamily="18" charset="0"/>
              </a:rPr>
              <a:t>CsF</a:t>
            </a:r>
            <a:endParaRPr lang="en-IN" dirty="0">
              <a:latin typeface="Georgia" panose="02040502050405020303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C407AE-9354-4FE9-BAF2-8602A0C1A991}"/>
              </a:ext>
            </a:extLst>
          </p:cNvPr>
          <p:cNvCxnSpPr/>
          <p:nvPr/>
        </p:nvCxnSpPr>
        <p:spPr>
          <a:xfrm>
            <a:off x="503262" y="6305265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E378B3-BC5A-42D8-9DDC-E8585D491892}"/>
              </a:ext>
            </a:extLst>
          </p:cNvPr>
          <p:cNvSpPr/>
          <p:nvPr/>
        </p:nvSpPr>
        <p:spPr>
          <a:xfrm>
            <a:off x="2320119" y="6400800"/>
            <a:ext cx="7191053" cy="40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7E58F-F314-4AE1-B9A6-716DE175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57" y="696036"/>
            <a:ext cx="3507474" cy="3387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ECDFAF-56D9-4500-8131-5BA49C069A25}"/>
              </a:ext>
            </a:extLst>
          </p:cNvPr>
          <p:cNvSpPr txBox="1"/>
          <p:nvPr/>
        </p:nvSpPr>
        <p:spPr>
          <a:xfrm>
            <a:off x="9103057" y="4162567"/>
            <a:ext cx="2250743" cy="4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NaCl unit cell</a:t>
            </a:r>
          </a:p>
        </p:txBody>
      </p:sp>
    </p:spTree>
    <p:extLst>
      <p:ext uri="{BB962C8B-B14F-4D97-AF65-F5344CB8AC3E}">
        <p14:creationId xmlns:p14="http://schemas.microsoft.com/office/powerpoint/2010/main" val="307796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EBB4-570B-47CA-83F0-09A3AE81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358097"/>
          </a:xfrm>
        </p:spPr>
        <p:txBody>
          <a:bodyPr/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Nickel Arsenide structure (</a:t>
            </a:r>
            <a:r>
              <a:rPr lang="en-IN" sz="2400" u="sng" dirty="0" err="1">
                <a:latin typeface="Georgia" panose="02040502050405020303" pitchFamily="18" charset="0"/>
              </a:rPr>
              <a:t>NiAs</a:t>
            </a:r>
            <a:r>
              <a:rPr lang="en-IN" sz="2400" u="sng" dirty="0">
                <a:latin typeface="Georgia" panose="02040502050405020303" pitchFamily="18" charset="0"/>
              </a:rPr>
              <a:t>):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Hexagonal close packing</a:t>
            </a:r>
          </a:p>
          <a:p>
            <a:r>
              <a:rPr lang="en-IN" dirty="0">
                <a:latin typeface="Georgia" panose="02040502050405020303" pitchFamily="18" charset="0"/>
              </a:rPr>
              <a:t>Ni : at the octahedral holes</a:t>
            </a:r>
          </a:p>
          <a:p>
            <a:r>
              <a:rPr lang="en-IN" dirty="0">
                <a:latin typeface="Georgia" panose="02040502050405020303" pitchFamily="18" charset="0"/>
              </a:rPr>
              <a:t>As: centre of trigonal prism formed by six Ni.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: 6:6</a:t>
            </a:r>
          </a:p>
          <a:p>
            <a:r>
              <a:rPr lang="en-IN" dirty="0">
                <a:latin typeface="Georgia" panose="02040502050405020303" pitchFamily="18" charset="0"/>
              </a:rPr>
              <a:t>Face centred cubic lattice.</a:t>
            </a:r>
          </a:p>
          <a:p>
            <a:r>
              <a:rPr lang="en-IN" dirty="0">
                <a:latin typeface="Georgia" panose="02040502050405020303" pitchFamily="18" charset="0"/>
              </a:rPr>
              <a:t>Radius ratio : 0.414-0732</a:t>
            </a:r>
          </a:p>
          <a:p>
            <a:r>
              <a:rPr lang="en-IN" dirty="0">
                <a:latin typeface="Georgia" panose="02040502050405020303" pitchFamily="18" charset="0"/>
              </a:rPr>
              <a:t>Octahedral geometry</a:t>
            </a:r>
          </a:p>
        </p:txBody>
      </p:sp>
      <p:pic>
        <p:nvPicPr>
          <p:cNvPr id="10242" name="Picture 2" descr="Chemical Forums: Question regarding the structure of Nickel Arsenide">
            <a:extLst>
              <a:ext uri="{FF2B5EF4-FFF2-40B4-BE49-F238E27FC236}">
                <a16:creationId xmlns:a16="http://schemas.microsoft.com/office/drawing/2014/main" id="{BD94D4CC-EB44-4604-8F11-F0299575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3" y="1420504"/>
            <a:ext cx="4079488" cy="35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43735-C8D1-4884-8DE7-CE57565758BE}"/>
              </a:ext>
            </a:extLst>
          </p:cNvPr>
          <p:cNvSpPr txBox="1"/>
          <p:nvPr/>
        </p:nvSpPr>
        <p:spPr>
          <a:xfrm>
            <a:off x="8802806" y="5036024"/>
            <a:ext cx="223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>
                <a:latin typeface="Georgia" panose="02040502050405020303" pitchFamily="18" charset="0"/>
              </a:rPr>
              <a:t>NiAs</a:t>
            </a:r>
            <a:r>
              <a:rPr lang="en-IN" sz="2000" b="1" dirty="0">
                <a:latin typeface="Georgia" panose="02040502050405020303" pitchFamily="18" charset="0"/>
              </a:rPr>
              <a:t> unit cell</a:t>
            </a:r>
          </a:p>
        </p:txBody>
      </p:sp>
    </p:spTree>
    <p:extLst>
      <p:ext uri="{BB962C8B-B14F-4D97-AF65-F5344CB8AC3E}">
        <p14:creationId xmlns:p14="http://schemas.microsoft.com/office/powerpoint/2010/main" val="182909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DF03-67DE-4F12-B6B7-E2DA1B93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037"/>
            <a:ext cx="7050206" cy="4339988"/>
          </a:xfrm>
        </p:spPr>
        <p:txBody>
          <a:bodyPr/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Zinc Blende (or Sphalerite) structure:</a:t>
            </a:r>
          </a:p>
          <a:p>
            <a:r>
              <a:rPr lang="en-IN" dirty="0">
                <a:latin typeface="Georgia" panose="02040502050405020303" pitchFamily="18" charset="0"/>
              </a:rPr>
              <a:t>Sulphur atoms : </a:t>
            </a:r>
            <a:r>
              <a:rPr lang="en-IN" dirty="0" err="1">
                <a:latin typeface="Georgia" panose="02040502050405020303" pitchFamily="18" charset="0"/>
              </a:rPr>
              <a:t>ccp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Zn atoms : alternate Td voids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: 4:4</a:t>
            </a:r>
          </a:p>
          <a:p>
            <a:r>
              <a:rPr lang="en-IN" dirty="0">
                <a:latin typeface="Georgia" panose="02040502050405020303" pitchFamily="18" charset="0"/>
              </a:rPr>
              <a:t>Radius ratio : 0.41, </a:t>
            </a:r>
          </a:p>
          <a:p>
            <a:r>
              <a:rPr lang="en-IN" dirty="0">
                <a:latin typeface="Georgia" panose="02040502050405020303" pitchFamily="18" charset="0"/>
              </a:rPr>
              <a:t>Though its radius ratio is0.41,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   it forms four co-ordinated.</a:t>
            </a:r>
          </a:p>
          <a:p>
            <a:r>
              <a:rPr lang="en-IN" dirty="0">
                <a:latin typeface="Georgia" panose="02040502050405020303" pitchFamily="18" charset="0"/>
              </a:rPr>
              <a:t>Very little </a:t>
            </a:r>
            <a:r>
              <a:rPr lang="en-IN" dirty="0" err="1">
                <a:latin typeface="Georgia" panose="02040502050405020303" pitchFamily="18" charset="0"/>
              </a:rPr>
              <a:t>electronegavity</a:t>
            </a:r>
            <a:r>
              <a:rPr lang="en-IN" dirty="0">
                <a:latin typeface="Georgia" panose="02040502050405020303" pitchFamily="18" charset="0"/>
              </a:rPr>
              <a:t> difference</a:t>
            </a:r>
          </a:p>
          <a:p>
            <a:r>
              <a:rPr lang="en-IN" dirty="0">
                <a:latin typeface="Georgia" panose="02040502050405020303" pitchFamily="18" charset="0"/>
              </a:rPr>
              <a:t>sp</a:t>
            </a:r>
            <a:r>
              <a:rPr lang="en-IN" baseline="30000" dirty="0">
                <a:latin typeface="Georgia" panose="02040502050405020303" pitchFamily="18" charset="0"/>
              </a:rPr>
              <a:t>3 </a:t>
            </a:r>
            <a:r>
              <a:rPr lang="en-IN" dirty="0" err="1">
                <a:latin typeface="Georgia" panose="02040502050405020303" pitchFamily="18" charset="0"/>
              </a:rPr>
              <a:t>hybridaisation</a:t>
            </a:r>
            <a:r>
              <a:rPr lang="en-IN" dirty="0">
                <a:latin typeface="Georgia" panose="02040502050405020303" pitchFamily="18" charset="0"/>
              </a:rPr>
              <a:t>, which give rise to covalent character</a:t>
            </a: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  <a:p>
            <a:endParaRPr lang="en-IN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86A7C-E879-40F0-8EA3-8B661508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042" y="1150561"/>
            <a:ext cx="3302758" cy="3121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894446-1DE0-471A-83A1-C4F6AF0DB737}"/>
              </a:ext>
            </a:extLst>
          </p:cNvPr>
          <p:cNvSpPr txBox="1"/>
          <p:nvPr/>
        </p:nvSpPr>
        <p:spPr>
          <a:xfrm>
            <a:off x="8733429" y="4304043"/>
            <a:ext cx="223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Zinc blende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A55AE4-6515-4C34-9D55-6BE7581C1E44}"/>
              </a:ext>
            </a:extLst>
          </p:cNvPr>
          <p:cNvCxnSpPr/>
          <p:nvPr/>
        </p:nvCxnSpPr>
        <p:spPr>
          <a:xfrm>
            <a:off x="503262" y="6305265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A46CB7A-02DA-4E68-8A94-4C6B4C3A8499}"/>
              </a:ext>
            </a:extLst>
          </p:cNvPr>
          <p:cNvSpPr/>
          <p:nvPr/>
        </p:nvSpPr>
        <p:spPr>
          <a:xfrm>
            <a:off x="2306473" y="6414448"/>
            <a:ext cx="720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1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0190-1B1D-4666-86A4-A72CCEAD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39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Wurtzite structure:</a:t>
            </a:r>
            <a:endParaRPr lang="en-IN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Sulphur atoms : hcp</a:t>
            </a:r>
          </a:p>
          <a:p>
            <a:r>
              <a:rPr lang="en-IN" dirty="0">
                <a:latin typeface="Georgia" panose="02040502050405020303" pitchFamily="18" charset="0"/>
              </a:rPr>
              <a:t>Zn atoms : alternate Td voids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: 4:4</a:t>
            </a:r>
          </a:p>
          <a:p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</a:t>
            </a:r>
            <a:r>
              <a:rPr lang="en-IN" dirty="0" err="1">
                <a:latin typeface="Georgia" panose="02040502050405020303" pitchFamily="18" charset="0"/>
              </a:rPr>
              <a:t>Zno</a:t>
            </a:r>
            <a:r>
              <a:rPr lang="en-IN" dirty="0">
                <a:latin typeface="Georgia" panose="02040502050405020303" pitchFamily="18" charset="0"/>
              </a:rPr>
              <a:t>, </a:t>
            </a:r>
            <a:r>
              <a:rPr lang="en-IN" dirty="0" err="1">
                <a:latin typeface="Georgia" panose="02040502050405020303" pitchFamily="18" charset="0"/>
              </a:rPr>
              <a:t>CdS.BeO</a:t>
            </a: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B07CF6-B1D2-4587-B2F0-9B64B566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19" y="1224129"/>
            <a:ext cx="3868916" cy="2562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EB395-51C4-4C80-9CB0-3A451026312B}"/>
              </a:ext>
            </a:extLst>
          </p:cNvPr>
          <p:cNvSpPr txBox="1"/>
          <p:nvPr/>
        </p:nvSpPr>
        <p:spPr>
          <a:xfrm>
            <a:off x="5691120" y="3862317"/>
            <a:ext cx="224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ZnS, Wurtzite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CBADF-6D53-4529-AB2D-5003D68721A0}"/>
              </a:ext>
            </a:extLst>
          </p:cNvPr>
          <p:cNvCxnSpPr/>
          <p:nvPr/>
        </p:nvCxnSpPr>
        <p:spPr>
          <a:xfrm>
            <a:off x="503262" y="6305265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9DC8A8D-72CA-4A1F-8505-F68F6C015B1B}"/>
              </a:ext>
            </a:extLst>
          </p:cNvPr>
          <p:cNvSpPr/>
          <p:nvPr/>
        </p:nvSpPr>
        <p:spPr>
          <a:xfrm>
            <a:off x="2347415" y="6373504"/>
            <a:ext cx="7163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1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CC2E-3B0D-4325-85B2-F0A10BB9F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91" y="395785"/>
            <a:ext cx="4668244" cy="6059606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Ionic solids with formula MX</a:t>
            </a:r>
            <a:r>
              <a:rPr lang="en-IN" u="sng" baseline="-25000" dirty="0">
                <a:latin typeface="Georgia" panose="02040502050405020303" pitchFamily="18" charset="0"/>
              </a:rPr>
              <a:t>2</a:t>
            </a:r>
            <a:r>
              <a:rPr lang="en-IN" u="sng" dirty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endParaRPr lang="en-IN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The Fluorite structure:</a:t>
            </a: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Ca : </a:t>
            </a:r>
            <a:r>
              <a:rPr lang="en-IN" dirty="0" err="1">
                <a:latin typeface="Georgia" panose="02040502050405020303" pitchFamily="18" charset="0"/>
              </a:rPr>
              <a:t>ccp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Fluoride ions : Td voids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of F : 4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of Ca : 8</a:t>
            </a: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13314" name="Picture 2" descr="Geology Cafe.com">
            <a:extLst>
              <a:ext uri="{FF2B5EF4-FFF2-40B4-BE49-F238E27FC236}">
                <a16:creationId xmlns:a16="http://schemas.microsoft.com/office/drawing/2014/main" id="{6E0A9F06-18C5-43EA-B39A-8B4011BE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"/>
          <a:stretch/>
        </p:blipFill>
        <p:spPr bwMode="auto">
          <a:xfrm>
            <a:off x="6200072" y="756003"/>
            <a:ext cx="4824911" cy="3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A0CA0-5EC4-4DD6-8F11-D28351D0608B}"/>
              </a:ext>
            </a:extLst>
          </p:cNvPr>
          <p:cNvSpPr txBox="1"/>
          <p:nvPr/>
        </p:nvSpPr>
        <p:spPr>
          <a:xfrm>
            <a:off x="7949698" y="4162892"/>
            <a:ext cx="223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Fluorite</a:t>
            </a:r>
          </a:p>
        </p:txBody>
      </p:sp>
    </p:spTree>
    <p:extLst>
      <p:ext uri="{BB962C8B-B14F-4D97-AF65-F5344CB8AC3E}">
        <p14:creationId xmlns:p14="http://schemas.microsoft.com/office/powerpoint/2010/main" val="3735201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5296-B906-4C92-A4EF-7A5D87DF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70" y="972460"/>
            <a:ext cx="5069114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Antifluorite structure:</a:t>
            </a:r>
            <a:endParaRPr lang="en-IN" sz="2400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Ca : Td voids </a:t>
            </a:r>
          </a:p>
          <a:p>
            <a:r>
              <a:rPr lang="en-IN" dirty="0">
                <a:latin typeface="Georgia" panose="02040502050405020303" pitchFamily="18" charset="0"/>
              </a:rPr>
              <a:t>Fluoride ions : </a:t>
            </a:r>
            <a:r>
              <a:rPr lang="en-IN" dirty="0" err="1">
                <a:latin typeface="Georgia" panose="02040502050405020303" pitchFamily="18" charset="0"/>
              </a:rPr>
              <a:t>ccp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Coordination number of F : 8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number of Ca : 4</a:t>
            </a:r>
          </a:p>
          <a:p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Li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Te</a:t>
            </a:r>
            <a:endParaRPr lang="en-IN" baseline="-25000" dirty="0">
              <a:latin typeface="Georgia" panose="02040502050405020303" pitchFamily="18" charset="0"/>
            </a:endParaRPr>
          </a:p>
        </p:txBody>
      </p:sp>
      <p:pic>
        <p:nvPicPr>
          <p:cNvPr id="16386" name="Picture 2" descr="Structure Of Ionic Compounds - Study Material for IIT JEE | askIITians">
            <a:extLst>
              <a:ext uri="{FF2B5EF4-FFF2-40B4-BE49-F238E27FC236}">
                <a16:creationId xmlns:a16="http://schemas.microsoft.com/office/drawing/2014/main" id="{2C07DCE0-262A-4C78-A0E2-5AA73936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4" y="965517"/>
            <a:ext cx="3068614" cy="34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A0CA0-5EC4-4DD6-8F11-D28351D0608B}"/>
              </a:ext>
            </a:extLst>
          </p:cNvPr>
          <p:cNvSpPr txBox="1"/>
          <p:nvPr/>
        </p:nvSpPr>
        <p:spPr>
          <a:xfrm>
            <a:off x="7949698" y="4525749"/>
            <a:ext cx="223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>
                <a:latin typeface="Georgia" panose="02040502050405020303" pitchFamily="18" charset="0"/>
              </a:rPr>
              <a:t>AntiFluorite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5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E32F-A26B-46AC-838E-09E0263D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31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Cadmium Chloride (CdCl</a:t>
            </a:r>
            <a:r>
              <a:rPr lang="en-IN" sz="2400" u="sng" baseline="-25000" dirty="0">
                <a:latin typeface="Georgia" panose="02040502050405020303" pitchFamily="18" charset="0"/>
              </a:rPr>
              <a:t>2</a:t>
            </a:r>
            <a:r>
              <a:rPr lang="en-IN" sz="2400" u="sng" dirty="0">
                <a:latin typeface="Georgia" panose="02040502050405020303" pitchFamily="18" charset="0"/>
              </a:rPr>
              <a:t>) structure:</a:t>
            </a:r>
          </a:p>
          <a:p>
            <a:r>
              <a:rPr lang="en-IN" dirty="0">
                <a:latin typeface="Georgia" panose="02040502050405020303" pitchFamily="18" charset="0"/>
              </a:rPr>
              <a:t>Cl : </a:t>
            </a:r>
            <a:r>
              <a:rPr lang="en-IN" dirty="0" err="1">
                <a:latin typeface="Georgia" panose="02040502050405020303" pitchFamily="18" charset="0"/>
              </a:rPr>
              <a:t>ccp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Cd : Oct voids</a:t>
            </a:r>
          </a:p>
          <a:p>
            <a:r>
              <a:rPr lang="en-IN" dirty="0">
                <a:latin typeface="Georgia" panose="02040502050405020303" pitchFamily="18" charset="0"/>
              </a:rPr>
              <a:t>Co-ordination : 6:3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Cadmium Iodide (Cdl</a:t>
            </a:r>
            <a:r>
              <a:rPr lang="en-IN" sz="2400" u="sng" baseline="-25000" dirty="0">
                <a:latin typeface="Georgia" panose="02040502050405020303" pitchFamily="18" charset="0"/>
              </a:rPr>
              <a:t>2</a:t>
            </a:r>
            <a:r>
              <a:rPr lang="en-IN" sz="2400" u="sng" dirty="0">
                <a:latin typeface="Georgia" panose="02040502050405020303" pitchFamily="18" charset="0"/>
              </a:rPr>
              <a:t>) structure:</a:t>
            </a:r>
            <a:endParaRPr lang="en-IN" sz="2400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I : hcp</a:t>
            </a:r>
          </a:p>
          <a:p>
            <a:r>
              <a:rPr lang="en-IN" dirty="0">
                <a:latin typeface="Georgia" panose="02040502050405020303" pitchFamily="18" charset="0"/>
              </a:rPr>
              <a:t>Cd : Oct voids</a:t>
            </a:r>
          </a:p>
          <a:p>
            <a:r>
              <a:rPr lang="en-IN" dirty="0">
                <a:latin typeface="Georgia" panose="02040502050405020303" pitchFamily="18" charset="0"/>
              </a:rPr>
              <a:t>Co-ordination : 6:3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7410" name="Picture 2" descr="12.3: Structures of Simple Binary Compounds - Chemistry LibreTexts">
            <a:extLst>
              <a:ext uri="{FF2B5EF4-FFF2-40B4-BE49-F238E27FC236}">
                <a16:creationId xmlns:a16="http://schemas.microsoft.com/office/drawing/2014/main" id="{0B45EC85-58EF-492E-AB94-51A05DD7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7" y="869154"/>
            <a:ext cx="3629308" cy="21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admium iodide - Wikipedia">
            <a:extLst>
              <a:ext uri="{FF2B5EF4-FFF2-40B4-BE49-F238E27FC236}">
                <a16:creationId xmlns:a16="http://schemas.microsoft.com/office/drawing/2014/main" id="{B68E17D4-7850-4295-8466-277805E5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68" y="3434790"/>
            <a:ext cx="3764508" cy="22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06073-AAEB-4EDD-B5FF-8B643D2C1CB7}"/>
              </a:ext>
            </a:extLst>
          </p:cNvPr>
          <p:cNvSpPr txBox="1"/>
          <p:nvPr/>
        </p:nvSpPr>
        <p:spPr>
          <a:xfrm>
            <a:off x="8510657" y="6258305"/>
            <a:ext cx="73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Univers" panose="020B0503020202020204" pitchFamily="34" charset="0"/>
              </a:rPr>
              <a:t>CdI</a:t>
            </a:r>
            <a:r>
              <a:rPr lang="en-IN" sz="2000" b="1" baseline="-25000" dirty="0">
                <a:latin typeface="Univers" panose="020B05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192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0623-0A21-4AC5-9BF2-D3B46678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048"/>
            <a:ext cx="10515600" cy="5248915"/>
          </a:xfrm>
        </p:spPr>
        <p:txBody>
          <a:bodyPr/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Rutile (TiO</a:t>
            </a:r>
            <a:r>
              <a:rPr lang="en-IN" sz="2400" u="sng" baseline="-25000" dirty="0">
                <a:latin typeface="Georgia" panose="02040502050405020303" pitchFamily="18" charset="0"/>
              </a:rPr>
              <a:t>2</a:t>
            </a:r>
            <a:r>
              <a:rPr lang="en-IN" sz="2400" u="sng" dirty="0">
                <a:latin typeface="Georgia" panose="02040502050405020303" pitchFamily="18" charset="0"/>
              </a:rPr>
              <a:t>)structure:</a:t>
            </a:r>
          </a:p>
          <a:p>
            <a:pPr marL="0" indent="0">
              <a:buNone/>
            </a:pPr>
            <a:endParaRPr lang="en-IN" sz="2400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High refractive index</a:t>
            </a:r>
          </a:p>
          <a:p>
            <a:r>
              <a:rPr lang="en-IN" dirty="0">
                <a:latin typeface="Georgia" panose="02040502050405020303" pitchFamily="18" charset="0"/>
              </a:rPr>
              <a:t>Scatters the incident visible light</a:t>
            </a:r>
          </a:p>
          <a:p>
            <a:r>
              <a:rPr lang="en-IN" dirty="0">
                <a:latin typeface="Georgia" panose="02040502050405020303" pitchFamily="18" charset="0"/>
              </a:rPr>
              <a:t>Used as white pigment </a:t>
            </a:r>
            <a:r>
              <a:rPr lang="en-IN">
                <a:latin typeface="Georgia" panose="02040502050405020303" pitchFamily="18" charset="0"/>
              </a:rPr>
              <a:t>mostly in </a:t>
            </a:r>
            <a:r>
              <a:rPr lang="en-IN" dirty="0">
                <a:latin typeface="Georgia" panose="02040502050405020303" pitchFamily="18" charset="0"/>
              </a:rPr>
              <a:t>paints, plastics</a:t>
            </a:r>
          </a:p>
          <a:p>
            <a:r>
              <a:rPr lang="en-IN" dirty="0">
                <a:latin typeface="Georgia" panose="02040502050405020303" pitchFamily="18" charset="0"/>
              </a:rPr>
              <a:t>Tetragonal unit cell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no. of </a:t>
            </a:r>
            <a:r>
              <a:rPr lang="en-IN" dirty="0" err="1">
                <a:latin typeface="Georgia" panose="02040502050405020303" pitchFamily="18" charset="0"/>
              </a:rPr>
              <a:t>Ti</a:t>
            </a:r>
            <a:r>
              <a:rPr lang="en-IN" dirty="0">
                <a:latin typeface="Georgia" panose="02040502050405020303" pitchFamily="18" charset="0"/>
              </a:rPr>
              <a:t> : 6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no. of O : 3</a:t>
            </a:r>
          </a:p>
          <a:p>
            <a:r>
              <a:rPr lang="en-IN" dirty="0">
                <a:latin typeface="Georgia" panose="02040502050405020303" pitchFamily="18" charset="0"/>
              </a:rPr>
              <a:t>Oxygen : corners of a tetrahedron</a:t>
            </a:r>
          </a:p>
          <a:p>
            <a:r>
              <a:rPr lang="en-IN" dirty="0" err="1">
                <a:latin typeface="Georgia" panose="02040502050405020303" pitchFamily="18" charset="0"/>
              </a:rPr>
              <a:t>Ti</a:t>
            </a:r>
            <a:r>
              <a:rPr lang="en-IN" dirty="0">
                <a:latin typeface="Georgia" panose="02040502050405020303" pitchFamily="18" charset="0"/>
              </a:rPr>
              <a:t> : corners of equilateral triangle</a:t>
            </a:r>
          </a:p>
          <a:p>
            <a:endParaRPr lang="en-IN" dirty="0">
              <a:latin typeface="Univers" panose="020B0503020202020204" pitchFamily="34" charset="0"/>
            </a:endParaRPr>
          </a:p>
          <a:p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D45E6-BA5A-4F0E-BFE6-52440012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5" b="76727"/>
          <a:stretch/>
        </p:blipFill>
        <p:spPr>
          <a:xfrm>
            <a:off x="6837528" y="1174070"/>
            <a:ext cx="4346071" cy="2974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EFCA0-0EF5-4488-83FD-C74B7E5A7026}"/>
              </a:ext>
            </a:extLst>
          </p:cNvPr>
          <p:cNvSpPr txBox="1"/>
          <p:nvPr/>
        </p:nvSpPr>
        <p:spPr>
          <a:xfrm>
            <a:off x="8458767" y="4194886"/>
            <a:ext cx="223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Rutile, (TiO</a:t>
            </a:r>
            <a:r>
              <a:rPr lang="en-IN" sz="2000" b="1" baseline="-25000" dirty="0">
                <a:latin typeface="Georgia" panose="02040502050405020303" pitchFamily="18" charset="0"/>
              </a:rPr>
              <a:t>2</a:t>
            </a:r>
            <a:r>
              <a:rPr lang="en-IN" sz="2000" b="1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853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9B8B4-471B-4120-BBE0-99077D23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116"/>
            <a:ext cx="6157040" cy="5057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The </a:t>
            </a:r>
            <a:r>
              <a:rPr lang="en-IN" sz="2400" u="sng" dirty="0" err="1">
                <a:latin typeface="Georgia" panose="02040502050405020303" pitchFamily="18" charset="0"/>
              </a:rPr>
              <a:t>Antirutile</a:t>
            </a:r>
            <a:r>
              <a:rPr lang="en-IN" sz="2400" u="sng" dirty="0">
                <a:latin typeface="Georgia" panose="02040502050405020303" pitchFamily="18" charset="0"/>
              </a:rPr>
              <a:t> (Ti</a:t>
            </a:r>
            <a:r>
              <a:rPr lang="en-IN" sz="2400" u="sng" baseline="-25000" dirty="0">
                <a:latin typeface="Georgia" panose="02040502050405020303" pitchFamily="18" charset="0"/>
              </a:rPr>
              <a:t>2</a:t>
            </a:r>
            <a:r>
              <a:rPr lang="en-IN" sz="2400" u="sng" dirty="0">
                <a:latin typeface="Georgia" panose="02040502050405020303" pitchFamily="18" charset="0"/>
              </a:rPr>
              <a:t>N)structure:</a:t>
            </a:r>
          </a:p>
          <a:p>
            <a:pPr marL="0" indent="0">
              <a:buNone/>
            </a:pPr>
            <a:endParaRPr lang="en-IN" sz="2400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High refractive index</a:t>
            </a:r>
          </a:p>
          <a:p>
            <a:r>
              <a:rPr lang="en-IN" dirty="0">
                <a:latin typeface="Georgia" panose="02040502050405020303" pitchFamily="18" charset="0"/>
              </a:rPr>
              <a:t>Scatters the incident visible light</a:t>
            </a:r>
          </a:p>
          <a:p>
            <a:r>
              <a:rPr lang="en-IN" dirty="0">
                <a:latin typeface="Georgia" panose="02040502050405020303" pitchFamily="18" charset="0"/>
              </a:rPr>
              <a:t>Used as white pigment mostly in paints, plastics</a:t>
            </a:r>
          </a:p>
          <a:p>
            <a:r>
              <a:rPr lang="en-IN" dirty="0">
                <a:latin typeface="Georgia" panose="02040502050405020303" pitchFamily="18" charset="0"/>
              </a:rPr>
              <a:t>Tetragonal unit cell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no. of </a:t>
            </a:r>
            <a:r>
              <a:rPr lang="en-IN" dirty="0" err="1">
                <a:latin typeface="Georgia" panose="02040502050405020303" pitchFamily="18" charset="0"/>
              </a:rPr>
              <a:t>Ti</a:t>
            </a:r>
            <a:r>
              <a:rPr lang="en-IN" dirty="0">
                <a:latin typeface="Georgia" panose="02040502050405020303" pitchFamily="18" charset="0"/>
              </a:rPr>
              <a:t> : 3</a:t>
            </a:r>
          </a:p>
          <a:p>
            <a:r>
              <a:rPr lang="en-IN" dirty="0">
                <a:latin typeface="Georgia" panose="02040502050405020303" pitchFamily="18" charset="0"/>
              </a:rPr>
              <a:t>coordination no. of N : 6</a:t>
            </a:r>
          </a:p>
          <a:p>
            <a:r>
              <a:rPr lang="en-IN" dirty="0" err="1">
                <a:latin typeface="Georgia" panose="02040502050405020303" pitchFamily="18" charset="0"/>
              </a:rPr>
              <a:t>Ti</a:t>
            </a:r>
            <a:r>
              <a:rPr lang="en-IN" dirty="0">
                <a:latin typeface="Georgia" panose="02040502050405020303" pitchFamily="18" charset="0"/>
              </a:rPr>
              <a:t> : corners of a tetrahedron</a:t>
            </a:r>
          </a:p>
          <a:p>
            <a:r>
              <a:rPr lang="en-IN" dirty="0">
                <a:latin typeface="Georgia" panose="02040502050405020303" pitchFamily="18" charset="0"/>
              </a:rPr>
              <a:t>Oxygen : corners of equilateral triangle</a:t>
            </a:r>
          </a:p>
          <a:p>
            <a:endParaRPr lang="en-IN" dirty="0"/>
          </a:p>
        </p:txBody>
      </p:sp>
      <p:pic>
        <p:nvPicPr>
          <p:cNvPr id="18434" name="Picture 2" descr="Structures of Some Binary and Ternary Compounds Such as Fluorite ...">
            <a:extLst>
              <a:ext uri="{FF2B5EF4-FFF2-40B4-BE49-F238E27FC236}">
                <a16:creationId xmlns:a16="http://schemas.microsoft.com/office/drawing/2014/main" id="{E6826A58-8129-416C-82C1-391176AD1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7"/>
          <a:stretch/>
        </p:blipFill>
        <p:spPr bwMode="auto">
          <a:xfrm>
            <a:off x="6995240" y="1119116"/>
            <a:ext cx="3748391" cy="28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298303-43CE-4973-A921-B04E122093C7}"/>
              </a:ext>
            </a:extLst>
          </p:cNvPr>
          <p:cNvSpPr/>
          <p:nvPr/>
        </p:nvSpPr>
        <p:spPr>
          <a:xfrm>
            <a:off x="7358743" y="4049486"/>
            <a:ext cx="276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err="1">
                <a:latin typeface="Georgia" panose="02040502050405020303" pitchFamily="18" charset="0"/>
              </a:rPr>
              <a:t>Antirutile</a:t>
            </a:r>
            <a:r>
              <a:rPr lang="en-IN" sz="2000" b="1" dirty="0">
                <a:latin typeface="Georgia" panose="02040502050405020303" pitchFamily="18" charset="0"/>
              </a:rPr>
              <a:t>, (Ti</a:t>
            </a:r>
            <a:r>
              <a:rPr lang="en-IN" sz="2000" b="1" baseline="-25000" dirty="0">
                <a:latin typeface="Georgia" panose="02040502050405020303" pitchFamily="18" charset="0"/>
              </a:rPr>
              <a:t>2</a:t>
            </a:r>
            <a:r>
              <a:rPr lang="en-IN" sz="2000" b="1" dirty="0">
                <a:latin typeface="Georgia" panose="02040502050405020303" pitchFamily="18" charset="0"/>
              </a:rPr>
              <a:t>N)</a:t>
            </a:r>
            <a:endParaRPr lang="en-IN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2367887" cy="501555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Covalent solid: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2"/>
            <a:ext cx="10515600" cy="48059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Possesses covalent bonds which are strong and directional,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Diamond, silicon carbide (</a:t>
            </a:r>
            <a:r>
              <a:rPr lang="en-US" dirty="0" err="1">
                <a:latin typeface="Georgia" panose="02040502050405020303" pitchFamily="18" charset="0"/>
              </a:rPr>
              <a:t>carborundum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Diamond is the hardest material due to covalent bonding.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Also known as</a:t>
            </a:r>
            <a:r>
              <a:rPr lang="en-US" i="1" dirty="0">
                <a:latin typeface="Georgia" panose="02040502050405020303" pitchFamily="18" charset="0"/>
              </a:rPr>
              <a:t> cp </a:t>
            </a:r>
            <a:r>
              <a:rPr lang="en-US" dirty="0">
                <a:latin typeface="Georgia" panose="02040502050405020303" pitchFamily="18" charset="0"/>
              </a:rPr>
              <a:t>structures or </a:t>
            </a:r>
            <a:r>
              <a:rPr lang="en-US" dirty="0" err="1">
                <a:latin typeface="Georgia" panose="02040502050405020303" pitchFamily="18" charset="0"/>
              </a:rPr>
              <a:t>eutactic</a:t>
            </a:r>
            <a:r>
              <a:rPr lang="en-US" dirty="0">
                <a:latin typeface="Georgia" panose="02040502050405020303" pitchFamily="18" charset="0"/>
              </a:rPr>
              <a:t> structures;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Structures resemble ionic compounds.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Georgia" panose="02040502050405020303" pitchFamily="18" charset="0"/>
              </a:rPr>
              <a:t>SiC</a:t>
            </a:r>
            <a:r>
              <a:rPr lang="en-US" dirty="0">
                <a:latin typeface="Georgia" panose="02040502050405020303" pitchFamily="18" charset="0"/>
              </a:rPr>
              <a:t> exhibits wurtzite structure,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Si or C either of them is regarded as the packing atom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The corner-sharing tetrahedra, is the same</a:t>
            </a:r>
            <a:r>
              <a:rPr lang="en-US" dirty="0">
                <a:latin typeface="Univers" panose="020B05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058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D9BB9-184A-4DC2-95F2-4FDB5E9A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093"/>
            <a:ext cx="7231743" cy="55218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600" u="sng" dirty="0">
                <a:latin typeface="Georgia" panose="02040502050405020303" pitchFamily="18" charset="0"/>
              </a:rPr>
              <a:t>The Bismuth Triiodide (BiI</a:t>
            </a:r>
            <a:r>
              <a:rPr lang="en-IN" sz="2600" u="sng" baseline="-25000" dirty="0">
                <a:latin typeface="Georgia" panose="02040502050405020303" pitchFamily="18" charset="0"/>
              </a:rPr>
              <a:t>3</a:t>
            </a:r>
            <a:r>
              <a:rPr lang="en-IN" sz="2600" u="sng" dirty="0">
                <a:latin typeface="Georgia" panose="02040502050405020303" pitchFamily="18" charset="0"/>
              </a:rPr>
              <a:t>)structure: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r>
              <a:rPr lang="en-IN" sz="2200" dirty="0">
                <a:latin typeface="Georgia" panose="02040502050405020303" pitchFamily="18" charset="0"/>
              </a:rPr>
              <a:t>Iodide : hcp</a:t>
            </a:r>
          </a:p>
          <a:p>
            <a:r>
              <a:rPr lang="en-IN" sz="2200" dirty="0">
                <a:latin typeface="Georgia" panose="02040502050405020303" pitchFamily="18" charset="0"/>
              </a:rPr>
              <a:t>Bi : 1/3 x (oct voids)</a:t>
            </a:r>
          </a:p>
          <a:p>
            <a:r>
              <a:rPr lang="en-IN" sz="2200" dirty="0">
                <a:latin typeface="Georgia" panose="02040502050405020303" pitchFamily="18" charset="0"/>
              </a:rPr>
              <a:t>The octahedral sites constitute 2/3</a:t>
            </a:r>
            <a:r>
              <a:rPr lang="en-IN" sz="2200" baseline="30000" dirty="0">
                <a:latin typeface="Georgia" panose="02040502050405020303" pitchFamily="18" charset="0"/>
              </a:rPr>
              <a:t>rd</a:t>
            </a:r>
            <a:r>
              <a:rPr lang="en-IN" sz="2200" dirty="0">
                <a:latin typeface="Georgia" panose="02040502050405020303" pitchFamily="18" charset="0"/>
              </a:rPr>
              <a:t> of the alternate layers.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sz="2600" u="sng" dirty="0">
                <a:latin typeface="Georgia" panose="02040502050405020303" pitchFamily="18" charset="0"/>
              </a:rPr>
              <a:t>Corundum Al</a:t>
            </a:r>
            <a:r>
              <a:rPr lang="en-IN" sz="2600" u="sng" baseline="-25000" dirty="0">
                <a:latin typeface="Georgia" panose="02040502050405020303" pitchFamily="18" charset="0"/>
              </a:rPr>
              <a:t>2</a:t>
            </a:r>
            <a:r>
              <a:rPr lang="en-IN" sz="2600" u="sng" dirty="0">
                <a:latin typeface="Georgia" panose="02040502050405020303" pitchFamily="18" charset="0"/>
              </a:rPr>
              <a:t>O</a:t>
            </a:r>
            <a:r>
              <a:rPr lang="en-IN" sz="2600" u="sng" baseline="-25000" dirty="0">
                <a:latin typeface="Georgia" panose="02040502050405020303" pitchFamily="18" charset="0"/>
              </a:rPr>
              <a:t>3:</a:t>
            </a:r>
          </a:p>
          <a:p>
            <a:pPr marL="0" indent="0">
              <a:buNone/>
            </a:pPr>
            <a:endParaRPr lang="en-IN" u="sng" baseline="-25000" dirty="0">
              <a:latin typeface="Georgia" panose="02040502050405020303" pitchFamily="18" charset="0"/>
            </a:endParaRPr>
          </a:p>
          <a:p>
            <a:r>
              <a:rPr lang="en-IN" sz="2200" dirty="0">
                <a:latin typeface="Georgia" panose="02040502050405020303" pitchFamily="18" charset="0"/>
              </a:rPr>
              <a:t>Contained in ruby, sapphire gemstones</a:t>
            </a:r>
          </a:p>
          <a:p>
            <a:r>
              <a:rPr lang="en-IN" sz="2200" dirty="0">
                <a:latin typeface="Georgia" panose="02040502050405020303" pitchFamily="18" charset="0"/>
              </a:rPr>
              <a:t>Hard substance</a:t>
            </a:r>
          </a:p>
          <a:p>
            <a:r>
              <a:rPr lang="en-IN" sz="2200" dirty="0">
                <a:latin typeface="Georgia" panose="02040502050405020303" pitchFamily="18" charset="0"/>
              </a:rPr>
              <a:t>O : cp</a:t>
            </a:r>
          </a:p>
          <a:p>
            <a:r>
              <a:rPr lang="en-IN" sz="2200" dirty="0">
                <a:latin typeface="Georgia" panose="02040502050405020303" pitchFamily="18" charset="0"/>
              </a:rPr>
              <a:t>Al : occupies 2/3</a:t>
            </a:r>
            <a:r>
              <a:rPr lang="en-IN" sz="2200" baseline="30000" dirty="0">
                <a:latin typeface="Georgia" panose="02040502050405020303" pitchFamily="18" charset="0"/>
              </a:rPr>
              <a:t>rd</a:t>
            </a:r>
            <a:r>
              <a:rPr lang="en-IN" sz="2200" dirty="0">
                <a:latin typeface="Georgia" panose="02040502050405020303" pitchFamily="18" charset="0"/>
              </a:rPr>
              <a:t> of octahedral sites</a:t>
            </a:r>
          </a:p>
          <a:p>
            <a:r>
              <a:rPr lang="en-IN" sz="2200" dirty="0">
                <a:latin typeface="Georgia" panose="02040502050405020303" pitchFamily="18" charset="0"/>
              </a:rPr>
              <a:t>4 Al surround an O an forms a tetrahedron</a:t>
            </a:r>
          </a:p>
          <a:p>
            <a:r>
              <a:rPr lang="en-IN" sz="2200" dirty="0" err="1">
                <a:latin typeface="Georgia" panose="02040502050405020303" pitchFamily="18" charset="0"/>
              </a:rPr>
              <a:t>Eg.</a:t>
            </a:r>
            <a:r>
              <a:rPr lang="en-IN" sz="2200" dirty="0">
                <a:latin typeface="Georgia" panose="02040502050405020303" pitchFamily="18" charset="0"/>
              </a:rPr>
              <a:t> Cr</a:t>
            </a:r>
            <a:r>
              <a:rPr lang="en-IN" sz="2200" baseline="-25000" dirty="0">
                <a:latin typeface="Georgia" panose="02040502050405020303" pitchFamily="18" charset="0"/>
              </a:rPr>
              <a:t>2</a:t>
            </a:r>
            <a:r>
              <a:rPr lang="en-IN" sz="2200" dirty="0">
                <a:latin typeface="Georgia" panose="02040502050405020303" pitchFamily="18" charset="0"/>
              </a:rPr>
              <a:t>O</a:t>
            </a:r>
            <a:r>
              <a:rPr lang="en-IN" sz="2200" baseline="-25000" dirty="0">
                <a:latin typeface="Georgia" panose="02040502050405020303" pitchFamily="18" charset="0"/>
              </a:rPr>
              <a:t>3</a:t>
            </a:r>
            <a:r>
              <a:rPr lang="en-IN" sz="2200" dirty="0">
                <a:latin typeface="Georgia" panose="02040502050405020303" pitchFamily="18" charset="0"/>
              </a:rPr>
              <a:t>, Ti</a:t>
            </a:r>
            <a:r>
              <a:rPr lang="en-IN" sz="2200" baseline="-25000" dirty="0">
                <a:latin typeface="Georgia" panose="02040502050405020303" pitchFamily="18" charset="0"/>
              </a:rPr>
              <a:t>2</a:t>
            </a:r>
            <a:r>
              <a:rPr lang="en-IN" sz="2200" dirty="0">
                <a:latin typeface="Georgia" panose="02040502050405020303" pitchFamily="18" charset="0"/>
              </a:rPr>
              <a:t>O</a:t>
            </a:r>
            <a:r>
              <a:rPr lang="en-IN" sz="2200" baseline="-25000" dirty="0">
                <a:latin typeface="Georgia" panose="02040502050405020303" pitchFamily="18" charset="0"/>
              </a:rPr>
              <a:t>3</a:t>
            </a:r>
            <a:r>
              <a:rPr lang="en-IN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9458" name="Picture 2" descr="Bismuth(III) iodide - Wikipedia">
            <a:extLst>
              <a:ext uri="{FF2B5EF4-FFF2-40B4-BE49-F238E27FC236}">
                <a16:creationId xmlns:a16="http://schemas.microsoft.com/office/drawing/2014/main" id="{449347B5-5A41-44DA-BED2-9D27AD5D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73466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88F13-A8AC-44CB-9284-9C1EA14DE317}"/>
              </a:ext>
            </a:extLst>
          </p:cNvPr>
          <p:cNvSpPr txBox="1"/>
          <p:nvPr/>
        </p:nvSpPr>
        <p:spPr>
          <a:xfrm>
            <a:off x="9807851" y="2714171"/>
            <a:ext cx="86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BiI</a:t>
            </a:r>
            <a:r>
              <a:rPr lang="en-IN" sz="2000" b="1" baseline="-25000" dirty="0">
                <a:latin typeface="Georgia" panose="02040502050405020303" pitchFamily="18" charset="0"/>
              </a:rPr>
              <a:t>3</a:t>
            </a:r>
          </a:p>
        </p:txBody>
      </p:sp>
      <p:pic>
        <p:nvPicPr>
          <p:cNvPr id="19460" name="Picture 4" descr="Chapter 3 – Atomic and Ionic Arrangements - ppt download">
            <a:extLst>
              <a:ext uri="{FF2B5EF4-FFF2-40B4-BE49-F238E27FC236}">
                <a16:creationId xmlns:a16="http://schemas.microsoft.com/office/drawing/2014/main" id="{8ED34CE2-8609-4FA9-A182-4D08D27F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3286" r="17449" b="28027"/>
          <a:stretch/>
        </p:blipFill>
        <p:spPr bwMode="auto">
          <a:xfrm>
            <a:off x="7948776" y="3204380"/>
            <a:ext cx="4098973" cy="31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656606-645B-4319-A18C-00132650C4A6}"/>
              </a:ext>
            </a:extLst>
          </p:cNvPr>
          <p:cNvSpPr/>
          <p:nvPr/>
        </p:nvSpPr>
        <p:spPr>
          <a:xfrm>
            <a:off x="9807851" y="631607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Georgia" panose="02040502050405020303" pitchFamily="18" charset="0"/>
              </a:rPr>
              <a:t>Α</a:t>
            </a:r>
            <a:r>
              <a:rPr lang="en-IN" sz="2400" b="1" dirty="0">
                <a:latin typeface="Georgia" panose="02040502050405020303" pitchFamily="18" charset="0"/>
              </a:rPr>
              <a:t>-Al</a:t>
            </a:r>
            <a:r>
              <a:rPr lang="en-IN" sz="2400" b="1" baseline="-25000" dirty="0">
                <a:latin typeface="Georgia" panose="02040502050405020303" pitchFamily="18" charset="0"/>
              </a:rPr>
              <a:t>2</a:t>
            </a:r>
            <a:r>
              <a:rPr lang="en-IN" sz="2400" b="1" dirty="0">
                <a:latin typeface="Georgia" panose="02040502050405020303" pitchFamily="18" charset="0"/>
              </a:rPr>
              <a:t>O</a:t>
            </a:r>
            <a:r>
              <a:rPr lang="en-IN" sz="2400" b="1" baseline="-25000" dirty="0">
                <a:latin typeface="Georgia" panose="02040502050405020303" pitchFamily="18" charset="0"/>
              </a:rPr>
              <a:t>3</a:t>
            </a:r>
            <a:endParaRPr lang="en-IN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73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5FFA-7AAE-4257-8D2F-6A7D9747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5954919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Rhenium Trioxide structure:</a:t>
            </a:r>
          </a:p>
          <a:p>
            <a:endParaRPr lang="en-IN" u="sng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Symmetrical 3D network</a:t>
            </a:r>
          </a:p>
          <a:p>
            <a:r>
              <a:rPr lang="en-IN" dirty="0">
                <a:latin typeface="Georgia" panose="02040502050405020303" pitchFamily="18" charset="0"/>
              </a:rPr>
              <a:t>ReO</a:t>
            </a:r>
            <a:r>
              <a:rPr lang="en-IN" baseline="-25000" dirty="0">
                <a:latin typeface="Georgia" panose="02040502050405020303" pitchFamily="18" charset="0"/>
              </a:rPr>
              <a:t>6</a:t>
            </a:r>
            <a:r>
              <a:rPr lang="en-IN" dirty="0">
                <a:latin typeface="Georgia" panose="02040502050405020303" pitchFamily="18" charset="0"/>
              </a:rPr>
              <a:t> octahedra linked through each corner</a:t>
            </a:r>
          </a:p>
          <a:p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Fluorides of Rh, Fe, Pd.</a:t>
            </a:r>
          </a:p>
        </p:txBody>
      </p:sp>
      <p:pic>
        <p:nvPicPr>
          <p:cNvPr id="20482" name="Picture 2" descr="Solved: Rhenium oxide crystallizes in the following cubic unit ...">
            <a:extLst>
              <a:ext uri="{FF2B5EF4-FFF2-40B4-BE49-F238E27FC236}">
                <a16:creationId xmlns:a16="http://schemas.microsoft.com/office/drawing/2014/main" id="{68682B2A-28D6-42FC-9064-1989FF13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19" y="1100554"/>
            <a:ext cx="3917618" cy="21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DD65C6-B336-4F39-9601-A05B1E9963B5}"/>
              </a:ext>
            </a:extLst>
          </p:cNvPr>
          <p:cNvSpPr/>
          <p:nvPr/>
        </p:nvSpPr>
        <p:spPr>
          <a:xfrm>
            <a:off x="8084448" y="3309257"/>
            <a:ext cx="89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dirty="0">
                <a:latin typeface="Univers" panose="020B0503020202020204" pitchFamily="34" charset="0"/>
              </a:rPr>
              <a:t>ReO</a:t>
            </a:r>
            <a:r>
              <a:rPr lang="en-IN" sz="2400" b="1" u="sng" baseline="-25000" dirty="0">
                <a:latin typeface="Univers" panose="020B0503020202020204" pitchFamily="34" charset="0"/>
              </a:rPr>
              <a:t>3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954938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0AFA-CCAF-45B2-9FC0-5212DD00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153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Mixed oxide structures:</a:t>
            </a:r>
          </a:p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Spinel:</a:t>
            </a:r>
          </a:p>
          <a:p>
            <a:r>
              <a:rPr lang="en-IN" dirty="0">
                <a:latin typeface="Georgia" panose="02040502050405020303" pitchFamily="18" charset="0"/>
              </a:rPr>
              <a:t>AB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O</a:t>
            </a:r>
            <a:r>
              <a:rPr lang="en-IN" baseline="-25000" dirty="0">
                <a:latin typeface="Georgia" panose="02040502050405020303" pitchFamily="18" charset="0"/>
              </a:rPr>
              <a:t>4</a:t>
            </a:r>
          </a:p>
          <a:p>
            <a:r>
              <a:rPr lang="en-IN" dirty="0">
                <a:latin typeface="Georgia" panose="02040502050405020303" pitchFamily="18" charset="0"/>
              </a:rPr>
              <a:t>A exists as A</a:t>
            </a:r>
            <a:r>
              <a:rPr lang="en-IN" baseline="30000" dirty="0">
                <a:latin typeface="Georgia" panose="02040502050405020303" pitchFamily="18" charset="0"/>
              </a:rPr>
              <a:t>2+ </a:t>
            </a:r>
            <a:r>
              <a:rPr lang="en-IN" dirty="0">
                <a:latin typeface="Georgia" panose="02040502050405020303" pitchFamily="18" charset="0"/>
              </a:rPr>
              <a:t>and B as B</a:t>
            </a:r>
            <a:r>
              <a:rPr lang="en-IN" baseline="30000" dirty="0">
                <a:latin typeface="Georgia" panose="02040502050405020303" pitchFamily="18" charset="0"/>
              </a:rPr>
              <a:t>3+</a:t>
            </a:r>
          </a:p>
          <a:p>
            <a:r>
              <a:rPr lang="en-IN" dirty="0">
                <a:latin typeface="Georgia" panose="02040502050405020303" pitchFamily="18" charset="0"/>
              </a:rPr>
              <a:t>A</a:t>
            </a:r>
            <a:r>
              <a:rPr lang="en-IN" baseline="30000" dirty="0">
                <a:latin typeface="Georgia" panose="02040502050405020303" pitchFamily="18" charset="0"/>
              </a:rPr>
              <a:t>2+ </a:t>
            </a:r>
            <a:r>
              <a:rPr lang="en-IN" dirty="0">
                <a:latin typeface="Georgia" panose="02040502050405020303" pitchFamily="18" charset="0"/>
              </a:rPr>
              <a:t>occupies the Td voids</a:t>
            </a:r>
          </a:p>
          <a:p>
            <a:r>
              <a:rPr lang="en-IN" dirty="0">
                <a:latin typeface="Georgia" panose="02040502050405020303" pitchFamily="18" charset="0"/>
              </a:rPr>
              <a:t>B</a:t>
            </a:r>
            <a:r>
              <a:rPr lang="en-IN" baseline="30000" dirty="0">
                <a:latin typeface="Georgia" panose="02040502050405020303" pitchFamily="18" charset="0"/>
              </a:rPr>
              <a:t>3+ </a:t>
            </a:r>
            <a:r>
              <a:rPr lang="en-IN" dirty="0">
                <a:latin typeface="Georgia" panose="02040502050405020303" pitchFamily="18" charset="0"/>
              </a:rPr>
              <a:t>occupies the Oct voids</a:t>
            </a:r>
          </a:p>
          <a:p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CuAl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O</a:t>
            </a:r>
            <a:r>
              <a:rPr lang="en-IN" baseline="-25000" dirty="0">
                <a:latin typeface="Georgia" panose="02040502050405020303" pitchFamily="18" charset="0"/>
              </a:rPr>
              <a:t>4</a:t>
            </a:r>
          </a:p>
          <a:p>
            <a:endParaRPr lang="en-IN" baseline="-25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sz="2400" u="sng" dirty="0">
                <a:latin typeface="Georgia" panose="02040502050405020303" pitchFamily="18" charset="0"/>
              </a:rPr>
              <a:t>Inverse Spinel:</a:t>
            </a:r>
          </a:p>
          <a:p>
            <a:r>
              <a:rPr lang="en-IN" dirty="0">
                <a:latin typeface="Georgia" panose="02040502050405020303" pitchFamily="18" charset="0"/>
              </a:rPr>
              <a:t>A</a:t>
            </a:r>
            <a:r>
              <a:rPr lang="en-IN" baseline="30000" dirty="0">
                <a:latin typeface="Georgia" panose="02040502050405020303" pitchFamily="18" charset="0"/>
              </a:rPr>
              <a:t>2+ </a:t>
            </a:r>
            <a:r>
              <a:rPr lang="en-IN" dirty="0">
                <a:latin typeface="Georgia" panose="02040502050405020303" pitchFamily="18" charset="0"/>
              </a:rPr>
              <a:t>occupies the Oct voids</a:t>
            </a:r>
          </a:p>
          <a:p>
            <a:r>
              <a:rPr lang="en-IN" dirty="0">
                <a:latin typeface="Georgia" panose="02040502050405020303" pitchFamily="18" charset="0"/>
              </a:rPr>
              <a:t>B</a:t>
            </a:r>
            <a:r>
              <a:rPr lang="en-IN" baseline="30000" dirty="0">
                <a:latin typeface="Georgia" panose="02040502050405020303" pitchFamily="18" charset="0"/>
              </a:rPr>
              <a:t>3+ </a:t>
            </a:r>
            <a:r>
              <a:rPr lang="en-IN" dirty="0">
                <a:latin typeface="Georgia" panose="02040502050405020303" pitchFamily="18" charset="0"/>
              </a:rPr>
              <a:t>occupies the Td voids</a:t>
            </a:r>
          </a:p>
          <a:p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Fe</a:t>
            </a:r>
            <a:r>
              <a:rPr lang="en-IN" baseline="-25000" dirty="0">
                <a:latin typeface="Georgia" panose="02040502050405020303" pitchFamily="18" charset="0"/>
              </a:rPr>
              <a:t>3</a:t>
            </a:r>
            <a:r>
              <a:rPr lang="en-IN" dirty="0">
                <a:latin typeface="Georgia" panose="02040502050405020303" pitchFamily="18" charset="0"/>
              </a:rPr>
              <a:t>O</a:t>
            </a:r>
            <a:r>
              <a:rPr lang="en-IN" baseline="-25000" dirty="0">
                <a:latin typeface="Georgia" panose="02040502050405020303" pitchFamily="18" charset="0"/>
              </a:rPr>
              <a:t>4</a:t>
            </a:r>
          </a:p>
          <a:p>
            <a:endParaRPr lang="en-IN" u="sng" dirty="0">
              <a:latin typeface="Univers" panose="020B0503020202020204" pitchFamily="34" charset="0"/>
            </a:endParaRPr>
          </a:p>
          <a:p>
            <a:endParaRPr lang="en-IN" baseline="-25000" dirty="0">
              <a:latin typeface="Univers" panose="020B0503020202020204" pitchFamily="34" charset="0"/>
            </a:endParaRPr>
          </a:p>
          <a:p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DA84C-E529-4E2D-8188-03CF45D40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11" y="1267687"/>
            <a:ext cx="2100281" cy="2099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7D8D3B-E054-4126-87CB-8A5C561CD219}"/>
              </a:ext>
            </a:extLst>
          </p:cNvPr>
          <p:cNvSpPr/>
          <p:nvPr/>
        </p:nvSpPr>
        <p:spPr>
          <a:xfrm>
            <a:off x="8577943" y="3643085"/>
            <a:ext cx="204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Spinel AB</a:t>
            </a:r>
            <a:r>
              <a:rPr lang="en-IN" sz="2000" b="1" baseline="-25000" dirty="0">
                <a:latin typeface="Georgia" panose="02040502050405020303" pitchFamily="18" charset="0"/>
              </a:rPr>
              <a:t>2</a:t>
            </a:r>
            <a:r>
              <a:rPr lang="en-IN" sz="2000" b="1" dirty="0">
                <a:latin typeface="Georgia" panose="02040502050405020303" pitchFamily="18" charset="0"/>
              </a:rPr>
              <a:t>O</a:t>
            </a:r>
            <a:r>
              <a:rPr lang="en-IN" sz="2000" b="1" baseline="-25000" dirty="0"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7128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B1CB-4332-4BA5-BA1C-67BD1138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Perovskite structure:</a:t>
            </a:r>
          </a:p>
          <a:p>
            <a:r>
              <a:rPr lang="en-IN" dirty="0">
                <a:latin typeface="Georgia" panose="02040502050405020303" pitchFamily="18" charset="0"/>
              </a:rPr>
              <a:t>Named after CaTiO</a:t>
            </a:r>
            <a:r>
              <a:rPr lang="en-IN" baseline="-25000" dirty="0">
                <a:latin typeface="Georgia" panose="02040502050405020303" pitchFamily="18" charset="0"/>
              </a:rPr>
              <a:t>3      </a:t>
            </a:r>
          </a:p>
          <a:p>
            <a:r>
              <a:rPr lang="en-IN" dirty="0">
                <a:latin typeface="Georgia" panose="02040502050405020303" pitchFamily="18" charset="0"/>
              </a:rPr>
              <a:t>General formula :(ABX</a:t>
            </a:r>
            <a:r>
              <a:rPr lang="en-IN" baseline="-25000" dirty="0">
                <a:latin typeface="Georgia" panose="02040502050405020303" pitchFamily="18" charset="0"/>
              </a:rPr>
              <a:t>3</a:t>
            </a:r>
            <a:r>
              <a:rPr lang="en-IN" dirty="0">
                <a:latin typeface="Georgia" panose="02040502050405020303" pitchFamily="18" charset="0"/>
              </a:rPr>
              <a:t>)</a:t>
            </a:r>
          </a:p>
          <a:p>
            <a:r>
              <a:rPr lang="en-IN" dirty="0">
                <a:latin typeface="Georgia" panose="02040502050405020303" pitchFamily="18" charset="0"/>
              </a:rPr>
              <a:t>A coordinated to 8 Ti atoms and 12 O </a:t>
            </a:r>
          </a:p>
          <a:p>
            <a:r>
              <a:rPr lang="en-IN" dirty="0">
                <a:latin typeface="Georgia" panose="02040502050405020303" pitchFamily="18" charset="0"/>
              </a:rPr>
              <a:t>A atoms are positioned at the centre,</a:t>
            </a:r>
          </a:p>
          <a:p>
            <a:r>
              <a:rPr lang="en-IN" dirty="0">
                <a:latin typeface="Georgia" panose="02040502050405020303" pitchFamily="18" charset="0"/>
              </a:rPr>
              <a:t>B  are positioned at the centre,</a:t>
            </a:r>
          </a:p>
          <a:p>
            <a:r>
              <a:rPr lang="en-IN" dirty="0">
                <a:latin typeface="Georgia" panose="02040502050405020303" pitchFamily="18" charset="0"/>
              </a:rPr>
              <a:t>X at midways of edges</a:t>
            </a: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  <a:p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65124-B740-4664-AEFE-702DA197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74" y="681037"/>
            <a:ext cx="2436927" cy="2344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59DEF-B277-44A3-A7B3-E21760C4257F}"/>
              </a:ext>
            </a:extLst>
          </p:cNvPr>
          <p:cNvSpPr/>
          <p:nvPr/>
        </p:nvSpPr>
        <p:spPr>
          <a:xfrm>
            <a:off x="8469626" y="3198167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>
                <a:latin typeface="Univers" panose="020B0503020202020204" pitchFamily="34" charset="0"/>
              </a:rPr>
              <a:t>CaTiO</a:t>
            </a:r>
            <a:r>
              <a:rPr lang="en-IN" sz="2400" b="1" u="sng" baseline="-25000" dirty="0">
                <a:latin typeface="Univers" panose="020B0503020202020204" pitchFamily="34" charset="0"/>
              </a:rPr>
              <a:t>3</a:t>
            </a:r>
            <a:endParaRPr lang="en-IN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58395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96" y="162847"/>
            <a:ext cx="4238117" cy="1325563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Ionic radii: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70" y="936767"/>
            <a:ext cx="10515600" cy="551643"/>
          </a:xfrm>
        </p:spPr>
        <p:txBody>
          <a:bodyPr/>
          <a:lstStyle/>
          <a:p>
            <a:r>
              <a:rPr lang="en-IN" dirty="0">
                <a:latin typeface="Georgia" panose="02040502050405020303" pitchFamily="18" charset="0"/>
              </a:rPr>
              <a:t>It is very basic to have the knowledge of the ionic sizes in the crystal.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A034C-6D6C-4651-ACB3-5EB298E9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3" t="27662" r="58582" b="21592"/>
          <a:stretch/>
        </p:blipFill>
        <p:spPr>
          <a:xfrm>
            <a:off x="3411939" y="1388133"/>
            <a:ext cx="3903262" cy="3903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D650D-48F8-4348-A2B9-E9E859E2AB8D}"/>
              </a:ext>
            </a:extLst>
          </p:cNvPr>
          <p:cNvSpPr/>
          <p:nvPr/>
        </p:nvSpPr>
        <p:spPr>
          <a:xfrm>
            <a:off x="2315569" y="5198619"/>
            <a:ext cx="6596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Georgia" panose="02040502050405020303" pitchFamily="18" charset="0"/>
              </a:rPr>
              <a:t>Change in the electron density with distance along the line that joins adjacent Li</a:t>
            </a:r>
            <a:r>
              <a:rPr lang="en-US" sz="2000" b="1" i="0" u="none" strike="noStrike" baseline="30000" dirty="0">
                <a:latin typeface="Georgia" panose="02040502050405020303" pitchFamily="18" charset="0"/>
              </a:rPr>
              <a:t>+</a:t>
            </a:r>
            <a:r>
              <a:rPr lang="en-US" sz="2000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and F</a:t>
            </a:r>
            <a:r>
              <a:rPr lang="en-US" sz="2000" b="1" i="0" u="none" strike="noStrike" baseline="30000" dirty="0">
                <a:latin typeface="Georgia" panose="02040502050405020303" pitchFamily="18" charset="0"/>
              </a:rPr>
              <a:t>−</a:t>
            </a:r>
            <a:r>
              <a:rPr lang="en-US" sz="2000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ions.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CD72F-296C-4F80-8F8B-3906BC4A7160}"/>
              </a:ext>
            </a:extLst>
          </p:cNvPr>
          <p:cNvSpPr/>
          <p:nvPr/>
        </p:nvSpPr>
        <p:spPr>
          <a:xfrm>
            <a:off x="2315569" y="6353738"/>
            <a:ext cx="7771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1E5B94-6862-47B9-AE91-E6AD1557AAF9}"/>
              </a:ext>
            </a:extLst>
          </p:cNvPr>
          <p:cNvCxnSpPr/>
          <p:nvPr/>
        </p:nvCxnSpPr>
        <p:spPr>
          <a:xfrm>
            <a:off x="503262" y="6305265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96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E64B-11A8-4D59-89E8-91CCC102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853"/>
            <a:ext cx="10515600" cy="5595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u="sng" dirty="0">
                <a:latin typeface="Georgia" panose="02040502050405020303" pitchFamily="18" charset="0"/>
              </a:rPr>
              <a:t>Trends in ionic radii:</a:t>
            </a:r>
          </a:p>
          <a:p>
            <a:pPr marL="0" indent="0" algn="just">
              <a:buNone/>
            </a:pPr>
            <a:r>
              <a:rPr lang="en-IN" dirty="0">
                <a:latin typeface="Georgia" panose="02040502050405020303" pitchFamily="18" charset="0"/>
              </a:rPr>
              <a:t>1. </a:t>
            </a:r>
            <a:r>
              <a:rPr lang="en-US" dirty="0">
                <a:latin typeface="Georgia" panose="02040502050405020303" pitchFamily="18" charset="0"/>
              </a:rPr>
              <a:t>The atomic number increases as we move down the group.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     As the atomic no. increases, the electrons in it also increase.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     Thus the valence electrons are away from the nucleus and ionic radii increases.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2. Isoelectronic cations: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As we move across the period, the nuclear charge increases.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The electrons are pulled by the  nucleus and thus ionic radii decreases. (</a:t>
            </a:r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Na</a:t>
            </a:r>
            <a:r>
              <a:rPr lang="en-US" baseline="30000" dirty="0">
                <a:latin typeface="Georgia" panose="02040502050405020303" pitchFamily="18" charset="0"/>
              </a:rPr>
              <a:t>+ </a:t>
            </a:r>
            <a:r>
              <a:rPr lang="en-US" dirty="0">
                <a:latin typeface="Georgia" panose="02040502050405020303" pitchFamily="18" charset="0"/>
              </a:rPr>
              <a:t>, Mg</a:t>
            </a:r>
            <a:r>
              <a:rPr lang="en-US" baseline="30000" dirty="0">
                <a:latin typeface="Georgia" panose="02040502050405020303" pitchFamily="18" charset="0"/>
              </a:rPr>
              <a:t>2+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3. For isoelectronic anions: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The ionic radii increases with the charge, as it’s the anion having higher charge will have low nuclear charge (</a:t>
            </a:r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F</a:t>
            </a:r>
            <a:r>
              <a:rPr lang="en-US" baseline="30000" dirty="0">
                <a:latin typeface="Georgia" panose="02040502050405020303" pitchFamily="18" charset="0"/>
              </a:rPr>
              <a:t>-</a:t>
            </a:r>
            <a:r>
              <a:rPr lang="en-US" dirty="0">
                <a:latin typeface="Georgia" panose="02040502050405020303" pitchFamily="18" charset="0"/>
              </a:rPr>
              <a:t>, O</a:t>
            </a:r>
            <a:r>
              <a:rPr lang="en-US" baseline="30000" dirty="0">
                <a:latin typeface="Georgia" panose="02040502050405020303" pitchFamily="18" charset="0"/>
              </a:rPr>
              <a:t>2-</a:t>
            </a:r>
            <a:r>
              <a:rPr lang="en-US" dirty="0">
                <a:latin typeface="Georgia" panose="02040502050405020303" pitchFamily="18" charset="0"/>
              </a:rPr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196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1BC3-B85F-4113-876D-1E9BCD7F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991"/>
            <a:ext cx="10515600" cy="2557980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4. For element with different oxidation states: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The ionic radii of Ti</a:t>
            </a:r>
            <a:r>
              <a:rPr lang="en-IN" baseline="30000" dirty="0">
                <a:latin typeface="Georgia" panose="02040502050405020303" pitchFamily="18" charset="0"/>
              </a:rPr>
              <a:t>2+</a:t>
            </a:r>
            <a:r>
              <a:rPr lang="en-IN" dirty="0">
                <a:latin typeface="Georgia" panose="02040502050405020303" pitchFamily="18" charset="0"/>
              </a:rPr>
              <a:t> &gt; Ti</a:t>
            </a:r>
            <a:r>
              <a:rPr lang="en-IN" baseline="30000" dirty="0">
                <a:latin typeface="Georgia" panose="02040502050405020303" pitchFamily="18" charset="0"/>
              </a:rPr>
              <a:t>3+</a:t>
            </a:r>
            <a:r>
              <a:rPr lang="en-IN" dirty="0">
                <a:latin typeface="Georgia" panose="02040502050405020303" pitchFamily="18" charset="0"/>
              </a:rPr>
              <a:t>. The nuclear charge is the same in both cases but the electrons are less in Ti</a:t>
            </a:r>
            <a:r>
              <a:rPr lang="en-IN" baseline="30000" dirty="0">
                <a:latin typeface="Georgia" panose="02040502050405020303" pitchFamily="18" charset="0"/>
              </a:rPr>
              <a:t>3+</a:t>
            </a:r>
            <a:r>
              <a:rPr lang="en-IN" dirty="0"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5. The ionic radii across the period decreases. This is because of the electrons getting added in the same shell and the nuclear charge increases as we move across the period.</a:t>
            </a: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n-IN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62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6" y="638630"/>
            <a:ext cx="4448625" cy="6386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Radius ratio rule:</a:t>
            </a:r>
            <a:endParaRPr lang="en-IN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297D7-0082-40FB-9AA0-982775D33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742"/>
                <a:ext cx="10515600" cy="4805994"/>
              </a:xfrm>
            </p:spPr>
            <p:txBody>
              <a:bodyPr/>
              <a:lstStyle/>
              <a:p>
                <a:r>
                  <a:rPr lang="en-IN" dirty="0">
                    <a:latin typeface="Georgia" panose="02040502050405020303" pitchFamily="18" charset="0"/>
                  </a:rPr>
                  <a:t>It is useful in resolving the structure of ionic compounds.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𝑅𝑎𝑑𝑖𝑢𝑠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𝑅𝑎𝑑𝑖𝑢𝑠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𝑟𝑎𝑑𝑖𝑢𝑠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den>
                    </m:f>
                  </m:oMath>
                </a14:m>
                <a:r>
                  <a:rPr lang="en-IN" dirty="0">
                    <a:latin typeface="Georgia" panose="020405020504050203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IN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A297D7-0082-40FB-9AA0-982775D33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742"/>
                <a:ext cx="10515600" cy="4805994"/>
              </a:xfrm>
              <a:blipFill rotWithShape="0">
                <a:blip r:embed="rId2"/>
                <a:stretch>
                  <a:fillRect l="-522" t="-12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To what extent are the radius ratio rules valid for predicting the ...">
            <a:extLst>
              <a:ext uri="{FF2B5EF4-FFF2-40B4-BE49-F238E27FC236}">
                <a16:creationId xmlns:a16="http://schemas.microsoft.com/office/drawing/2014/main" id="{59D23669-7768-4B03-96A1-6ABD8060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5" y="2999517"/>
            <a:ext cx="7690017" cy="3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78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55"/>
            <a:ext cx="2964543" cy="46764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Lattice energy: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71" y="1189508"/>
            <a:ext cx="10515600" cy="480599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i="1" dirty="0">
                <a:latin typeface="Georgia" panose="02040502050405020303" pitchFamily="18" charset="0"/>
              </a:rPr>
              <a:t>lattice energy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i="1" dirty="0">
                <a:latin typeface="Georgia" panose="02040502050405020303" pitchFamily="18" charset="0"/>
              </a:rPr>
              <a:t>U</a:t>
            </a:r>
            <a:r>
              <a:rPr lang="en-US" dirty="0">
                <a:latin typeface="Georgia" panose="02040502050405020303" pitchFamily="18" charset="0"/>
              </a:rPr>
              <a:t>, is the net energy of the arrangement of charges that forms the structure. </a:t>
            </a:r>
          </a:p>
          <a:p>
            <a:pPr marL="0" indent="0" algn="ctr">
              <a:buNone/>
            </a:pPr>
            <a:r>
              <a:rPr lang="en-IN" dirty="0"/>
              <a:t>NaCl</a:t>
            </a:r>
            <a:r>
              <a:rPr lang="en-IN" baseline="-25000" dirty="0"/>
              <a:t>(s) </a:t>
            </a:r>
            <a:r>
              <a:rPr lang="en-IN" dirty="0"/>
              <a:t>→ Na</a:t>
            </a:r>
            <a:r>
              <a:rPr lang="en-IN" baseline="30000" dirty="0"/>
              <a:t>+</a:t>
            </a:r>
            <a:r>
              <a:rPr lang="en-IN" baseline="-25000" dirty="0"/>
              <a:t>(g) </a:t>
            </a:r>
            <a:r>
              <a:rPr lang="en-IN" dirty="0"/>
              <a:t>+ Cl</a:t>
            </a:r>
            <a:r>
              <a:rPr lang="en-IN" baseline="30000" dirty="0"/>
              <a:t>−</a:t>
            </a:r>
            <a:r>
              <a:rPr lang="en-IN" baseline="-25000" dirty="0"/>
              <a:t>(g)</a:t>
            </a:r>
            <a:r>
              <a:rPr lang="en-IN" i="1" baseline="-25000" dirty="0"/>
              <a:t>, </a:t>
            </a:r>
            <a:r>
              <a:rPr lang="en-IN" i="1" dirty="0"/>
              <a:t>H </a:t>
            </a:r>
            <a:r>
              <a:rPr lang="en-IN" dirty="0"/>
              <a:t>= </a:t>
            </a:r>
            <a:r>
              <a:rPr lang="en-IN" i="1" dirty="0"/>
              <a:t>U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B57D1-5E26-4403-AC86-A0A7C947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2" y="2646360"/>
            <a:ext cx="8693724" cy="2708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BE4F2B-F6B1-45EA-B758-2655D97B433F}"/>
              </a:ext>
            </a:extLst>
          </p:cNvPr>
          <p:cNvSpPr/>
          <p:nvPr/>
        </p:nvSpPr>
        <p:spPr>
          <a:xfrm>
            <a:off x="2142697" y="5533837"/>
            <a:ext cx="7642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Georgia" panose="02040502050405020303" pitchFamily="18" charset="0"/>
              </a:rPr>
              <a:t>The Born-Haber cycle for a metal chloride (</a:t>
            </a:r>
            <a:r>
              <a:rPr lang="en-IN" sz="2000" b="1" dirty="0" err="1">
                <a:latin typeface="Georgia" panose="02040502050405020303" pitchFamily="18" charset="0"/>
              </a:rPr>
              <a:t>MCl</a:t>
            </a:r>
            <a:r>
              <a:rPr lang="en-IN" sz="2000" b="1" dirty="0">
                <a:latin typeface="Georgia" panose="02040502050405020303" pitchFamily="18" charset="0"/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EA560-D340-4A1A-96A3-8BC7F83F4FB7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3DCF2C-115B-4CD0-B04F-04CE9C7945DF}"/>
              </a:ext>
            </a:extLst>
          </p:cNvPr>
          <p:cNvSpPr/>
          <p:nvPr/>
        </p:nvSpPr>
        <p:spPr>
          <a:xfrm>
            <a:off x="2424933" y="6175612"/>
            <a:ext cx="7181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1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8113F8-52BA-4741-9D3D-F2984B737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46" t="48199" r="68712" b="19526"/>
          <a:stretch/>
        </p:blipFill>
        <p:spPr>
          <a:xfrm>
            <a:off x="3398293" y="95534"/>
            <a:ext cx="4872250" cy="53800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30F505-7922-4796-BAEB-46ABA1CA8A3F}"/>
              </a:ext>
            </a:extLst>
          </p:cNvPr>
          <p:cNvSpPr/>
          <p:nvPr/>
        </p:nvSpPr>
        <p:spPr>
          <a:xfrm>
            <a:off x="2496456" y="5399311"/>
            <a:ext cx="6145175" cy="72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Georgia" panose="02040502050405020303" pitchFamily="18" charset="0"/>
              </a:rPr>
              <a:t>Lattice energy (dashed line) of ionic crystals as a function of internuclear separation.</a:t>
            </a:r>
            <a:endParaRPr lang="en-IN" sz="2000" i="1" dirty="0">
              <a:latin typeface="Georgia" panose="02040502050405020303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56476-B40F-48A1-BE27-EA8F56215386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E503235-E5BE-42DA-887F-1D17D5A75067}"/>
              </a:ext>
            </a:extLst>
          </p:cNvPr>
          <p:cNvSpPr/>
          <p:nvPr/>
        </p:nvSpPr>
        <p:spPr>
          <a:xfrm>
            <a:off x="806706" y="6175612"/>
            <a:ext cx="10418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AND ITS APPLICATIONS SECOND ed, STUDENT ed. </a:t>
            </a:r>
            <a:r>
              <a:rPr lang="en-US" sz="2000" b="1" dirty="0">
                <a:latin typeface="Georgia" panose="02040502050405020303" pitchFamily="18" charset="0"/>
              </a:rPr>
              <a:t>2014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B2488-16D1-42F4-958B-DA3066FED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4" t="43972" r="69762" b="49191"/>
          <a:stretch/>
        </p:blipFill>
        <p:spPr>
          <a:xfrm>
            <a:off x="7408314" y="282278"/>
            <a:ext cx="4525309" cy="14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68BA-4B39-4AE3-83E4-359D6E6E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858"/>
            <a:ext cx="6845490" cy="40922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Diamond has a sphalerite structure with half C atoms having </a:t>
            </a:r>
            <a:r>
              <a:rPr lang="en-US" i="1" dirty="0" err="1">
                <a:latin typeface="Georgia" panose="02040502050405020303" pitchFamily="18" charset="0"/>
              </a:rPr>
              <a:t>ccp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array and remaining occupy T+ sites, still both types of atom are equivalent.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Diamond is classified as a eutectic structure.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The atoms have same size and it becomes difficult to distinguish between packing </a:t>
            </a:r>
            <a:r>
              <a:rPr lang="en-IN" dirty="0">
                <a:latin typeface="Georgia" panose="02040502050405020303" pitchFamily="18" charset="0"/>
              </a:rPr>
              <a:t>atoms and interstitial atoms.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B1D8C-268D-4A03-BED2-36E648E6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85" y="585503"/>
            <a:ext cx="2983172" cy="2695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F9F6C-F2EA-4182-965F-44362D0B1184}"/>
              </a:ext>
            </a:extLst>
          </p:cNvPr>
          <p:cNvSpPr txBox="1"/>
          <p:nvPr/>
        </p:nvSpPr>
        <p:spPr>
          <a:xfrm>
            <a:off x="8625386" y="3370997"/>
            <a:ext cx="29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A unit cell of diamond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F7B494-37CE-49E5-AB53-756FA0720278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A717F3C-4224-467F-8C6B-73FBA87B2780}"/>
              </a:ext>
            </a:extLst>
          </p:cNvPr>
          <p:cNvSpPr/>
          <p:nvPr/>
        </p:nvSpPr>
        <p:spPr>
          <a:xfrm>
            <a:off x="2429301" y="6168788"/>
            <a:ext cx="7177405" cy="40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>
                <a:latin typeface="Georgia" panose="02040502050405020303" pitchFamily="18" charset="0"/>
              </a:rPr>
              <a:t>Crystal structure determination by powder diffraction and single crystal X-ray diffraction: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2"/>
            <a:ext cx="10515600" cy="4805994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X-ray: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Discovered by German physicist Wilhelm Rontgen (1895).</a:t>
            </a:r>
          </a:p>
          <a:p>
            <a:r>
              <a:rPr lang="en-IN" dirty="0">
                <a:latin typeface="Georgia" panose="02040502050405020303" pitchFamily="18" charset="0"/>
              </a:rPr>
              <a:t>When electrons activated by an electric field fall on an metal, X-rays get generated. </a:t>
            </a:r>
          </a:p>
        </p:txBody>
      </p:sp>
      <p:pic>
        <p:nvPicPr>
          <p:cNvPr id="21508" name="Picture 4" descr="Characteristic and Continuous X-rays | Properties | Solved Problems">
            <a:extLst>
              <a:ext uri="{FF2B5EF4-FFF2-40B4-BE49-F238E27FC236}">
                <a16:creationId xmlns:a16="http://schemas.microsoft.com/office/drawing/2014/main" id="{E2053E3A-720A-49E4-9F65-A20D021C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03" y="2933358"/>
            <a:ext cx="5388394" cy="31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92612E-7C66-49FB-AD7C-B68289228362}"/>
              </a:ext>
            </a:extLst>
          </p:cNvPr>
          <p:cNvSpPr/>
          <p:nvPr/>
        </p:nvSpPr>
        <p:spPr>
          <a:xfrm>
            <a:off x="5486400" y="6183086"/>
            <a:ext cx="1842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X-ray bulb</a:t>
            </a:r>
            <a:endParaRPr lang="en-IN" sz="2000" b="1" baseline="-25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40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CCD8-BC82-420F-BDA4-F6FA224F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4542970"/>
            <a:ext cx="10570029" cy="2206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It consists of source, circular table over which the crystal is kept and the detecting device.</a:t>
            </a: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X-rays pass through the slits S</a:t>
            </a:r>
            <a:r>
              <a:rPr lang="en-IN" baseline="-25000" dirty="0">
                <a:latin typeface="Georgia" panose="02040502050405020303" pitchFamily="18" charset="0"/>
              </a:rPr>
              <a:t>1</a:t>
            </a:r>
            <a:r>
              <a:rPr lang="en-IN" dirty="0">
                <a:latin typeface="Georgia" panose="02040502050405020303" pitchFamily="18" charset="0"/>
              </a:rPr>
              <a:t> and S</a:t>
            </a:r>
            <a:r>
              <a:rPr lang="en-IN" baseline="-25000" dirty="0">
                <a:latin typeface="Georgia" panose="02040502050405020303" pitchFamily="18" charset="0"/>
              </a:rPr>
              <a:t>2.</a:t>
            </a: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These rays strike the crystal placed on a movable circular table.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1EEF1-E2AA-445E-B99B-F732B2D06F44}"/>
              </a:ext>
            </a:extLst>
          </p:cNvPr>
          <p:cNvSpPr/>
          <p:nvPr/>
        </p:nvSpPr>
        <p:spPr>
          <a:xfrm>
            <a:off x="4175215" y="4329242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u="sng" dirty="0">
                <a:latin typeface="Georgia" panose="02040502050405020303" pitchFamily="18" charset="0"/>
              </a:rPr>
              <a:t>Bragg’s Spectrometer</a:t>
            </a:r>
            <a:endParaRPr lang="en-IN" sz="2000" b="1" baseline="-25000" dirty="0">
              <a:latin typeface="Georgia" panose="02040502050405020303" pitchFamily="18" charset="0"/>
            </a:endParaRPr>
          </a:p>
        </p:txBody>
      </p:sp>
      <p:pic>
        <p:nvPicPr>
          <p:cNvPr id="7" name="Picture 2" descr="Bragg's X-ray spectrometer">
            <a:extLst>
              <a:ext uri="{FF2B5EF4-FFF2-40B4-BE49-F238E27FC236}">
                <a16:creationId xmlns:a16="http://schemas.microsoft.com/office/drawing/2014/main" id="{54EC829E-E2E4-4BAB-A69F-29AE2B3E9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/>
        </p:blipFill>
        <p:spPr bwMode="auto">
          <a:xfrm>
            <a:off x="2483891" y="43542"/>
            <a:ext cx="6782937" cy="42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2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DFF36-4A84-41E1-9DD7-EA0C4569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9" y="952289"/>
            <a:ext cx="5664200" cy="4708261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Georgia" panose="02040502050405020303" pitchFamily="18" charset="0"/>
              </a:rPr>
              <a:t>The angular position is examined by the Vernier. </a:t>
            </a:r>
          </a:p>
          <a:p>
            <a:pPr algn="just"/>
            <a:r>
              <a:rPr lang="en-IN" dirty="0">
                <a:latin typeface="Georgia" panose="02040502050405020303" pitchFamily="18" charset="0"/>
              </a:rPr>
              <a:t>The rays that reflect from crystal fall into the ionisation chamber, filled with SO</a:t>
            </a:r>
            <a:r>
              <a:rPr lang="en-IN" baseline="-25000" dirty="0">
                <a:latin typeface="Georgia" panose="02040502050405020303" pitchFamily="18" charset="0"/>
              </a:rPr>
              <a:t>2.</a:t>
            </a:r>
          </a:p>
          <a:p>
            <a:pPr marL="0" indent="0" algn="just">
              <a:buNone/>
            </a:pPr>
            <a:endParaRPr lang="en-IN" baseline="-25000" dirty="0">
              <a:latin typeface="Georgia" panose="02040502050405020303" pitchFamily="18" charset="0"/>
            </a:endParaRPr>
          </a:p>
          <a:p>
            <a:pPr algn="just"/>
            <a:r>
              <a:rPr lang="en-IN" dirty="0">
                <a:latin typeface="Georgia" panose="02040502050405020303" pitchFamily="18" charset="0"/>
              </a:rPr>
              <a:t>The reflected X-rays ionise SO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, according to their intensity.</a:t>
            </a:r>
          </a:p>
          <a:p>
            <a:pPr marL="0" indent="0" algn="just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algn="just"/>
            <a:r>
              <a:rPr lang="en-IN" dirty="0">
                <a:latin typeface="Georgia" panose="02040502050405020303" pitchFamily="18" charset="0"/>
              </a:rPr>
              <a:t>The intensity of reflection can be measured using an electrometer</a:t>
            </a:r>
            <a:r>
              <a:rPr lang="en-IN" baseline="-25000" dirty="0">
                <a:latin typeface="Georgia" panose="02040502050405020303" pitchFamily="18" charset="0"/>
              </a:rPr>
              <a:t>.</a:t>
            </a:r>
          </a:p>
          <a:p>
            <a:endParaRPr lang="en-IN" baseline="-25000" dirty="0">
              <a:latin typeface="Univers" panose="020B0503020202020204" pitchFamily="34" charset="0"/>
            </a:endParaRPr>
          </a:p>
          <a:p>
            <a:endParaRPr lang="en-IN" baseline="-25000" dirty="0">
              <a:latin typeface="Univers" panose="020B0503020202020204" pitchFamily="34" charset="0"/>
            </a:endParaRPr>
          </a:p>
        </p:txBody>
      </p:sp>
      <p:pic>
        <p:nvPicPr>
          <p:cNvPr id="24578" name="Picture 2" descr="Bragg's X-ray spectrometer">
            <a:extLst>
              <a:ext uri="{FF2B5EF4-FFF2-40B4-BE49-F238E27FC236}">
                <a16:creationId xmlns:a16="http://schemas.microsoft.com/office/drawing/2014/main" id="{6D8B2F3F-4B89-4710-9F27-810730DE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63" y="952289"/>
            <a:ext cx="4654494" cy="36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6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96F8-B1C8-4544-B352-F1067733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5180676"/>
          </a:xfrm>
        </p:spPr>
        <p:txBody>
          <a:bodyPr/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Powder diffraction:</a:t>
            </a:r>
          </a:p>
          <a:p>
            <a:r>
              <a:rPr lang="en-IN" dirty="0">
                <a:latin typeface="Georgia" panose="02040502050405020303" pitchFamily="18" charset="0"/>
              </a:rPr>
              <a:t>When X-ray is passed through crystalline powder, then diffraction takes place at the angle which satisfies the Bragg condition</a:t>
            </a:r>
          </a:p>
          <a:p>
            <a:pPr marL="0" indent="0" algn="ctr">
              <a:buNone/>
            </a:pPr>
            <a:r>
              <a:rPr lang="en-IN" dirty="0" err="1">
                <a:latin typeface="Georgia" panose="02040502050405020303" pitchFamily="18" charset="0"/>
              </a:rPr>
              <a:t>nλ</a:t>
            </a:r>
            <a:r>
              <a:rPr lang="en-IN" dirty="0">
                <a:latin typeface="Georgia" panose="02040502050405020303" pitchFamily="18" charset="0"/>
              </a:rPr>
              <a:t> = 2dsin</a:t>
            </a:r>
            <a:r>
              <a:rPr lang="el-GR" dirty="0">
                <a:latin typeface="Georgia" panose="02040502050405020303" pitchFamily="18" charset="0"/>
              </a:rPr>
              <a:t>θ</a:t>
            </a:r>
            <a:endParaRPr lang="en-IN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40132-FF98-4B81-976A-A11961BE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51" y="2646951"/>
            <a:ext cx="3916908" cy="29295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6D90F9-61B4-4EF2-816D-0A618BDB0857}"/>
              </a:ext>
            </a:extLst>
          </p:cNvPr>
          <p:cNvSpPr/>
          <p:nvPr/>
        </p:nvSpPr>
        <p:spPr>
          <a:xfrm>
            <a:off x="3643951" y="5576461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latin typeface="Georgia" panose="02040502050405020303" pitchFamily="18" charset="0"/>
              </a:rPr>
              <a:t>Powder diffraction experiment</a:t>
            </a:r>
            <a:endParaRPr lang="en-IN" sz="2000" b="1" baseline="-25000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1AD365-D2A0-4916-9F07-CD27F5BFE261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8AAF7-EB21-413C-85BD-6434BD324BF8}"/>
              </a:ext>
            </a:extLst>
          </p:cNvPr>
          <p:cNvSpPr/>
          <p:nvPr/>
        </p:nvSpPr>
        <p:spPr>
          <a:xfrm>
            <a:off x="2424933" y="6175612"/>
            <a:ext cx="7181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52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61AE-2D99-4258-B4D0-C49DEDB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809"/>
            <a:ext cx="10947400" cy="39589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It is presented as a </a:t>
            </a:r>
            <a:r>
              <a:rPr lang="en-US" dirty="0">
                <a:latin typeface="Georgia" panose="02040502050405020303" pitchFamily="18" charset="0"/>
                <a:hlinkClick r:id="rId2" tooltip="Diffract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diffractogram</a:t>
            </a:r>
            <a:r>
              <a:rPr lang="en-US" dirty="0">
                <a:latin typeface="Georgia" panose="02040502050405020303" pitchFamily="18" charset="0"/>
              </a:rPr>
              <a:t> 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The diffracted intensity, I, is plotted as a function either of the scattering angle 2θ or as a function of the scattering vector length q. 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The latter variable has the advantage that the diffractogram is independent of the λ. 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Synchrotron sources has widened the choice of wavelength. 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To provide comparability of data obtained with different wavelengths, the use of q is therefore preferred.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83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D8CC-3479-4729-B3C4-48302CCA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16" y="908117"/>
            <a:ext cx="10515600" cy="56436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2900" u="sng" dirty="0">
                <a:latin typeface="Georgia" panose="02040502050405020303" pitchFamily="18" charset="0"/>
              </a:rPr>
              <a:t>General Principles:</a:t>
            </a:r>
          </a:p>
          <a:p>
            <a:r>
              <a:rPr lang="en-IN" sz="2900" dirty="0">
                <a:latin typeface="Georgia" panose="02040502050405020303" pitchFamily="18" charset="0"/>
              </a:rPr>
              <a:t>Polycrystalline solids are developed through solid state reactions.</a:t>
            </a:r>
          </a:p>
          <a:p>
            <a:pPr>
              <a:lnSpc>
                <a:spcPct val="100000"/>
              </a:lnSpc>
            </a:pPr>
            <a:r>
              <a:rPr lang="en-IN" sz="2900" dirty="0">
                <a:latin typeface="Georgia" panose="02040502050405020303" pitchFamily="18" charset="0"/>
              </a:rPr>
              <a:t>Method of development depends on: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900" dirty="0">
                <a:latin typeface="Georgia" panose="02040502050405020303" pitchFamily="18" charset="0"/>
              </a:rPr>
              <a:t>        </a:t>
            </a:r>
            <a:r>
              <a:rPr lang="en-IN" sz="2900" dirty="0" err="1">
                <a:latin typeface="Georgia" panose="02040502050405020303" pitchFamily="18" charset="0"/>
              </a:rPr>
              <a:t>i</a:t>
            </a:r>
            <a:r>
              <a:rPr lang="en-IN" sz="2900" dirty="0">
                <a:latin typeface="Georgia" panose="02040502050405020303" pitchFamily="18" charset="0"/>
              </a:rPr>
              <a:t>. Composition of solid</a:t>
            </a:r>
          </a:p>
          <a:p>
            <a:pPr marL="0" indent="0">
              <a:buNone/>
            </a:pPr>
            <a:r>
              <a:rPr lang="en-IN" sz="2900" dirty="0">
                <a:latin typeface="Georgia" panose="02040502050405020303" pitchFamily="18" charset="0"/>
              </a:rPr>
              <a:t>        ii. The required form of solid</a:t>
            </a:r>
          </a:p>
          <a:p>
            <a:r>
              <a:rPr lang="en-IN" sz="2900" dirty="0" err="1">
                <a:latin typeface="Georgia" panose="02040502050405020303" pitchFamily="18" charset="0"/>
              </a:rPr>
              <a:t>Eg.</a:t>
            </a:r>
            <a:r>
              <a:rPr lang="en-IN" sz="2900" dirty="0">
                <a:latin typeface="Georgia" panose="02040502050405020303" pitchFamily="18" charset="0"/>
              </a:rPr>
              <a:t> a)                   </a:t>
            </a:r>
            <a:r>
              <a:rPr lang="en-US" sz="2900" dirty="0">
                <a:latin typeface="Georgia" panose="02040502050405020303" pitchFamily="18" charset="0"/>
              </a:rPr>
              <a:t>silica glass </a:t>
            </a:r>
            <a:endParaRPr lang="en-IN" sz="2900" dirty="0">
              <a:latin typeface="Georgia" panose="02040502050405020303" pitchFamily="18" charset="0"/>
            </a:endParaRPr>
          </a:p>
          <a:p>
            <a:endParaRPr lang="en-US" sz="2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Georgia" panose="02040502050405020303" pitchFamily="18" charset="0"/>
              </a:rPr>
              <a:t>              </a:t>
            </a:r>
            <a:r>
              <a:rPr lang="en-US" sz="2900" dirty="0" err="1">
                <a:latin typeface="Georgia" panose="02040502050405020303" pitchFamily="18" charset="0"/>
              </a:rPr>
              <a:t>fibre</a:t>
            </a:r>
            <a:r>
              <a:rPr lang="en-US" sz="2900" dirty="0">
                <a:latin typeface="Georgia" panose="02040502050405020303" pitchFamily="18" charset="0"/>
              </a:rPr>
              <a:t> optics       laboratory equipment</a:t>
            </a:r>
          </a:p>
          <a:p>
            <a:pPr marL="0" indent="0">
              <a:buNone/>
            </a:pPr>
            <a:r>
              <a:rPr lang="en-US" sz="2900" dirty="0">
                <a:latin typeface="Georgia" panose="02040502050405020303" pitchFamily="18" charset="0"/>
              </a:rPr>
              <a:t>            (Purest form)</a:t>
            </a:r>
          </a:p>
          <a:p>
            <a:pPr marL="0" indent="0">
              <a:buNone/>
            </a:pPr>
            <a:r>
              <a:rPr lang="en-IN" sz="2900" dirty="0">
                <a:latin typeface="Georgia" panose="02040502050405020303" pitchFamily="18" charset="0"/>
              </a:rPr>
              <a:t>          b) High pressure is required for synthesis of diamond.</a:t>
            </a:r>
          </a:p>
          <a:p>
            <a:pPr marL="0" indent="0">
              <a:buNone/>
            </a:pPr>
            <a:r>
              <a:rPr lang="en-IN" sz="2900" dirty="0">
                <a:latin typeface="Georgia" panose="02040502050405020303" pitchFamily="18" charset="0"/>
              </a:rPr>
              <a:t>          c) Low temperature is desired at the industries so as to save energy.</a:t>
            </a:r>
          </a:p>
          <a:p>
            <a:pPr>
              <a:lnSpc>
                <a:spcPct val="100000"/>
              </a:lnSpc>
            </a:pPr>
            <a:r>
              <a:rPr lang="en-US" sz="2900" dirty="0">
                <a:latin typeface="Georgia" panose="02040502050405020303" pitchFamily="18" charset="0"/>
              </a:rPr>
              <a:t>The starting materials used should be pure.</a:t>
            </a:r>
          </a:p>
          <a:p>
            <a:pPr>
              <a:lnSpc>
                <a:spcPct val="100000"/>
              </a:lnSpc>
            </a:pPr>
            <a:r>
              <a:rPr lang="en-US" sz="2900" dirty="0">
                <a:latin typeface="Georgia" panose="02040502050405020303" pitchFamily="18" charset="0"/>
              </a:rPr>
              <a:t> Assure that the reaction is completed.</a:t>
            </a:r>
          </a:p>
          <a:p>
            <a:pPr>
              <a:lnSpc>
                <a:spcPct val="100000"/>
              </a:lnSpc>
            </a:pPr>
            <a:r>
              <a:rPr lang="en-US" sz="2900" dirty="0">
                <a:latin typeface="Georgia" panose="02040502050405020303" pitchFamily="18" charset="0"/>
              </a:rPr>
              <a:t> Cannot purify a solid after it has been formed.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0A048A-9A08-4120-8218-C93D6C599E3E}"/>
              </a:ext>
            </a:extLst>
          </p:cNvPr>
          <p:cNvCxnSpPr>
            <a:cxnSpLocks/>
          </p:cNvCxnSpPr>
          <p:nvPr/>
        </p:nvCxnSpPr>
        <p:spPr>
          <a:xfrm flipH="1">
            <a:off x="2975020" y="3081181"/>
            <a:ext cx="576688" cy="5120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2E689-A7CA-4AC5-98BA-47C3F75C17EF}"/>
              </a:ext>
            </a:extLst>
          </p:cNvPr>
          <p:cNvCxnSpPr>
            <a:cxnSpLocks/>
          </p:cNvCxnSpPr>
          <p:nvPr/>
        </p:nvCxnSpPr>
        <p:spPr>
          <a:xfrm>
            <a:off x="3940935" y="3081181"/>
            <a:ext cx="450761" cy="5120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67682" y="1694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Solid state reactions</a:t>
            </a:r>
            <a:br>
              <a:rPr lang="en-IN" sz="1400" dirty="0">
                <a:solidFill>
                  <a:srgbClr val="C00000"/>
                </a:solidFill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9226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9190F-5B2E-4BD2-9653-11B388BB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78967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sz="2400" u="sng" dirty="0">
                <a:latin typeface="Georgia" panose="02040502050405020303" pitchFamily="18" charset="0"/>
              </a:rPr>
              <a:t>Preparative Methods: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N" sz="2400" dirty="0">
                <a:latin typeface="Georgia" panose="02040502050405020303" pitchFamily="18" charset="0"/>
              </a:rPr>
              <a:t>1. </a:t>
            </a:r>
            <a:r>
              <a:rPr lang="en-IN" sz="2400" u="sng" dirty="0">
                <a:latin typeface="Georgia" panose="02040502050405020303" pitchFamily="18" charset="0"/>
              </a:rPr>
              <a:t>Ceramic Method: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Two non-volatile solids are reacted at high temperature.</a:t>
            </a:r>
          </a:p>
          <a:p>
            <a:pPr>
              <a:lnSpc>
                <a:spcPct val="110000"/>
              </a:lnSpc>
            </a:pPr>
            <a:r>
              <a:rPr lang="en-IN" dirty="0" err="1">
                <a:latin typeface="Georgia" panose="02040502050405020303" pitchFamily="18" charset="0"/>
              </a:rPr>
              <a:t>Eg.</a:t>
            </a:r>
            <a:r>
              <a:rPr lang="en-IN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zircon, ZrSiO4, is found useful in ceramic industry. </a:t>
            </a:r>
            <a:r>
              <a:rPr lang="pt-BR" dirty="0">
                <a:latin typeface="Georgia" panose="02040502050405020303" pitchFamily="18" charset="0"/>
              </a:rPr>
              <a:t>ZrO2(s)+SiO2(s)=ZrSiO4(s) at 1300</a:t>
            </a:r>
            <a:r>
              <a:rPr lang="pt-BR" baseline="30000" dirty="0">
                <a:latin typeface="Georgia" panose="02040502050405020303" pitchFamily="18" charset="0"/>
              </a:rPr>
              <a:t>0</a:t>
            </a:r>
            <a:r>
              <a:rPr lang="pt-BR" dirty="0">
                <a:latin typeface="Georgia" panose="02040502050405020303" pitchFamily="18" charset="0"/>
              </a:rPr>
              <a:t>C</a:t>
            </a:r>
            <a:r>
              <a:rPr lang="en-IN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IN" dirty="0">
                <a:latin typeface="Georgia" panose="02040502050405020303" pitchFamily="18" charset="0"/>
              </a:rPr>
              <a:t>B</a:t>
            </a:r>
            <a:r>
              <a:rPr lang="en-US" dirty="0" err="1">
                <a:latin typeface="Georgia" panose="02040502050405020303" pitchFamily="18" charset="0"/>
              </a:rPr>
              <a:t>inary</a:t>
            </a:r>
            <a:r>
              <a:rPr lang="en-US" dirty="0">
                <a:latin typeface="Georgia" panose="02040502050405020303" pitchFamily="18" charset="0"/>
              </a:rPr>
              <a:t> oxides are ground using pestle and mortar until it forms small sized and uniform.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It is placed in alumina crucible and for several hours it is heated in a furnace.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Mixed powders are pelletized in a hydraulic press.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eorgia" panose="02040502050405020303" pitchFamily="18" charset="0"/>
              </a:rPr>
              <a:t>This enhances the  number of crystals which face directly to one another.</a:t>
            </a:r>
          </a:p>
        </p:txBody>
      </p:sp>
    </p:spTree>
    <p:extLst>
      <p:ext uri="{BB962C8B-B14F-4D97-AF65-F5344CB8AC3E}">
        <p14:creationId xmlns:p14="http://schemas.microsoft.com/office/powerpoint/2010/main" val="4281816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0243D-CFC2-4BB2-9005-69343099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251"/>
            <a:ext cx="10515600" cy="92557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Re-grounding the powder provides fresh surfaces in contact</a:t>
            </a:r>
          </a:p>
          <a:p>
            <a:r>
              <a:rPr lang="en-US" dirty="0">
                <a:latin typeface="Georgia" panose="02040502050405020303" pitchFamily="18" charset="0"/>
              </a:rPr>
              <a:t>Thus it accelerates the rate of reaction.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23555-E958-4EEA-8F67-3BD7915B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50" y="1225830"/>
            <a:ext cx="2788083" cy="4148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FC61D-3DE1-45F9-A41A-C22584815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4" b="4813"/>
          <a:stretch/>
        </p:blipFill>
        <p:spPr>
          <a:xfrm>
            <a:off x="7547212" y="1342507"/>
            <a:ext cx="2639365" cy="36831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A6CC6C-59C7-4AEA-B075-E1550F362D50}"/>
              </a:ext>
            </a:extLst>
          </p:cNvPr>
          <p:cNvCxnSpPr/>
          <p:nvPr/>
        </p:nvCxnSpPr>
        <p:spPr>
          <a:xfrm>
            <a:off x="914400" y="6387152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84393" y="6523630"/>
            <a:ext cx="690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SOLID STATE CHEMISTRY An Introduction Third </a:t>
            </a:r>
            <a:r>
              <a:rPr lang="en-US" dirty="0" err="1">
                <a:latin typeface="Georgia" panose="02040502050405020303" pitchFamily="18" charset="0"/>
              </a:rPr>
              <a:t>ed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b="1" dirty="0">
                <a:latin typeface="Georgia" panose="02040502050405020303" pitchFamily="18" charset="0"/>
              </a:rPr>
              <a:t>2005</a:t>
            </a:r>
            <a:endParaRPr lang="en-IN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926" y="5473520"/>
            <a:ext cx="4662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Georgia" panose="02040502050405020303" pitchFamily="18" charset="0"/>
              </a:rPr>
              <a:t>(a) Pestles and </a:t>
            </a:r>
            <a:r>
              <a:rPr lang="en-US" sz="2000" dirty="0">
                <a:latin typeface="Georgia" panose="02040502050405020303" pitchFamily="18" charset="0"/>
              </a:rPr>
              <a:t>mortars   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(b) Porcelain, alumina, and platinum crucibles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236" y="5063318"/>
            <a:ext cx="198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(c) Furnace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9884" y="2743200"/>
            <a:ext cx="4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856" y="4814556"/>
            <a:ext cx="4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6794" y="4575389"/>
            <a:ext cx="4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532387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3DE2-58D9-4324-ABD5-CF0A02CA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107"/>
            <a:ext cx="10515600" cy="5661397"/>
          </a:xfrm>
        </p:spPr>
        <p:txBody>
          <a:bodyPr>
            <a:norm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To check the best suitable reaction conditions one needs to perform t</a:t>
            </a:r>
            <a:r>
              <a:rPr lang="en-IN" dirty="0">
                <a:latin typeface="Georgia" panose="02040502050405020303" pitchFamily="18" charset="0"/>
              </a:rPr>
              <a:t>rial and error.</a:t>
            </a:r>
          </a:p>
          <a:p>
            <a:r>
              <a:rPr lang="en-US" dirty="0">
                <a:latin typeface="Georgia" panose="02040502050405020303" pitchFamily="18" charset="0"/>
              </a:rPr>
              <a:t>Electric arc </a:t>
            </a:r>
            <a:r>
              <a:rPr lang="en-IN" dirty="0">
                <a:latin typeface="Georgia" panose="02040502050405020303" pitchFamily="18" charset="0"/>
              </a:rPr>
              <a:t>provides higher temperatures </a:t>
            </a:r>
            <a:r>
              <a:rPr lang="en-US" dirty="0">
                <a:latin typeface="Georgia" panose="02040502050405020303" pitchFamily="18" charset="0"/>
              </a:rPr>
              <a:t>up to 3300 K. </a:t>
            </a:r>
          </a:p>
          <a:p>
            <a:r>
              <a:rPr lang="en-US" dirty="0">
                <a:latin typeface="Georgia" panose="02040502050405020303" pitchFamily="18" charset="0"/>
              </a:rPr>
              <a:t>Carbon dioxide laser provides temperatures up to 4300 K.</a:t>
            </a:r>
          </a:p>
          <a:p>
            <a:r>
              <a:rPr lang="en-US" dirty="0">
                <a:latin typeface="Georgia" panose="02040502050405020303" pitchFamily="18" charset="0"/>
              </a:rPr>
              <a:t>Commonly used crucibles that withstand high temperatures and are inert: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                    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) silica (is used up to 1430 K),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                    ii) alumina (is used up to 2200 K),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                    iii) magnesia (is used up to 2700 K),  </a:t>
            </a:r>
          </a:p>
          <a:p>
            <a:r>
              <a:rPr lang="en-US" dirty="0">
                <a:latin typeface="Georgia" panose="02040502050405020303" pitchFamily="18" charset="0"/>
              </a:rPr>
              <a:t>Graphite, Pt, Ta linings are also used </a:t>
            </a:r>
          </a:p>
          <a:p>
            <a:r>
              <a:rPr lang="en-US" dirty="0">
                <a:latin typeface="Georgia" panose="02040502050405020303" pitchFamily="18" charset="0"/>
              </a:rPr>
              <a:t>For volatile or sensitive reactant, a sealed tube method is used.</a:t>
            </a:r>
          </a:p>
        </p:txBody>
      </p:sp>
    </p:spTree>
    <p:extLst>
      <p:ext uri="{BB962C8B-B14F-4D97-AF65-F5344CB8AC3E}">
        <p14:creationId xmlns:p14="http://schemas.microsoft.com/office/powerpoint/2010/main" val="2652541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6B87-1E76-4D3F-83FE-78F7BF46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383"/>
            <a:ext cx="10515600" cy="5690580"/>
          </a:xfrm>
        </p:spPr>
        <p:txBody>
          <a:bodyPr/>
          <a:lstStyle/>
          <a:p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This method is used to obtain aluminosilicates, nitrates, sulphides, oxides (</a:t>
            </a:r>
            <a:r>
              <a:rPr lang="en-IN" dirty="0" err="1">
                <a:latin typeface="Georgia" panose="02040502050405020303" pitchFamily="18" charset="0"/>
              </a:rPr>
              <a:t>spinels</a:t>
            </a:r>
            <a:r>
              <a:rPr lang="en-IN" dirty="0">
                <a:latin typeface="Georgia" panose="02040502050405020303" pitchFamily="18" charset="0"/>
              </a:rPr>
              <a:t>), etc.</a:t>
            </a:r>
          </a:p>
          <a:p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Disadvantages:</a:t>
            </a:r>
          </a:p>
          <a:p>
            <a:r>
              <a:rPr lang="en-IN" dirty="0">
                <a:latin typeface="Georgia" panose="02040502050405020303" pitchFamily="18" charset="0"/>
              </a:rPr>
              <a:t>Requires high temperature</a:t>
            </a:r>
          </a:p>
          <a:p>
            <a:r>
              <a:rPr lang="en-IN" dirty="0">
                <a:latin typeface="Georgia" panose="02040502050405020303" pitchFamily="18" charset="0"/>
              </a:rPr>
              <a:t>Rate of reaction is low</a:t>
            </a:r>
          </a:p>
          <a:p>
            <a:r>
              <a:rPr lang="en-IN" dirty="0">
                <a:latin typeface="Georgia" panose="02040502050405020303" pitchFamily="18" charset="0"/>
              </a:rPr>
              <a:t>Non-homogeneous product</a:t>
            </a:r>
          </a:p>
          <a:p>
            <a:r>
              <a:rPr lang="en-IN" dirty="0">
                <a:latin typeface="Georgia" panose="02040502050405020303" pitchFamily="18" charset="0"/>
              </a:rPr>
              <a:t>Separation of product and reactant is difficult as both are in the same phase.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305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3A33-7170-49A0-9C59-D70239D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53" y="575628"/>
            <a:ext cx="4097175" cy="734558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Georgia" panose="02040502050405020303" pitchFamily="18" charset="0"/>
              </a:rPr>
              <a:t>Metallic solid:</a:t>
            </a:r>
            <a:endParaRPr lang="en-IN" sz="24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97D7-0082-40FB-9AA0-982775D3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53" y="1310186"/>
            <a:ext cx="10048738" cy="50267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The outermost valence electrons are delocalized in energy bands which cover the entire structure.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This delocalization results in high electrical conductivity.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Most of the elements of </a:t>
            </a:r>
            <a:r>
              <a:rPr lang="en-US" i="1" dirty="0">
                <a:latin typeface="Georgia" panose="02040502050405020303" pitchFamily="18" charset="0"/>
              </a:rPr>
              <a:t>s</a:t>
            </a:r>
            <a:r>
              <a:rPr lang="en-US" dirty="0">
                <a:latin typeface="Georgia" panose="02040502050405020303" pitchFamily="18" charset="0"/>
              </a:rPr>
              <a:t>-, </a:t>
            </a:r>
            <a:r>
              <a:rPr lang="en-US" i="1" dirty="0">
                <a:latin typeface="Georgia" panose="02040502050405020303" pitchFamily="18" charset="0"/>
              </a:rPr>
              <a:t>d-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i="1" dirty="0">
                <a:latin typeface="Georgia" panose="02040502050405020303" pitchFamily="18" charset="0"/>
              </a:rPr>
              <a:t>f- a</a:t>
            </a:r>
            <a:r>
              <a:rPr lang="en-US" dirty="0">
                <a:latin typeface="Georgia" panose="02040502050405020303" pitchFamily="18" charset="0"/>
              </a:rPr>
              <a:t>nd </a:t>
            </a:r>
            <a:r>
              <a:rPr lang="en-US" i="1" dirty="0">
                <a:latin typeface="Georgia" panose="02040502050405020303" pitchFamily="18" charset="0"/>
              </a:rPr>
              <a:t>p</a:t>
            </a:r>
            <a:r>
              <a:rPr lang="en-US" dirty="0">
                <a:latin typeface="Georgia" panose="02040502050405020303" pitchFamily="18" charset="0"/>
              </a:rPr>
              <a:t>-block elements are metallic.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oxides are metallic in nature. 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Georgia" panose="02040502050405020303" pitchFamily="18" charset="0"/>
              </a:rPr>
              <a:t>Eg.</a:t>
            </a:r>
            <a:r>
              <a:rPr lang="en-US" dirty="0">
                <a:latin typeface="Georgia" panose="02040502050405020303" pitchFamily="18" charset="0"/>
              </a:rPr>
              <a:t> superconductors such as YBa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Cu</a:t>
            </a:r>
            <a:r>
              <a:rPr lang="en-US" baseline="-25000" dirty="0">
                <a:latin typeface="Georgia" panose="02040502050405020303" pitchFamily="18" charset="0"/>
              </a:rPr>
              <a:t>3</a:t>
            </a:r>
            <a:r>
              <a:rPr lang="en-US" dirty="0">
                <a:latin typeface="Georgia" panose="02040502050405020303" pitchFamily="18" charset="0"/>
              </a:rPr>
              <a:t>O</a:t>
            </a:r>
            <a:r>
              <a:rPr lang="en-US" baseline="-25000" dirty="0">
                <a:latin typeface="Georgia" panose="02040502050405020303" pitchFamily="18" charset="0"/>
              </a:rPr>
              <a:t>7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3937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BE96-CFDA-4A64-B4BC-C8A7A74E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295854"/>
            <a:ext cx="3701837" cy="657184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Precursor method: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D8CC-3479-4729-B3C4-48302CCA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093"/>
            <a:ext cx="10515600" cy="52093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Mixes at the atomic level.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Metal oxides and carboxylates form the precursors.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It decomposes when heated, which then yields the required product.</a:t>
            </a: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Barium </a:t>
            </a:r>
            <a:r>
              <a:rPr lang="en-IN" dirty="0" err="1">
                <a:latin typeface="Georgia" panose="02040502050405020303" pitchFamily="18" charset="0"/>
              </a:rPr>
              <a:t>titanate</a:t>
            </a:r>
            <a:r>
              <a:rPr lang="en-IN" dirty="0">
                <a:latin typeface="Georgia" panose="02040502050405020303" pitchFamily="18" charset="0"/>
              </a:rPr>
              <a:t>, BaTiO</a:t>
            </a:r>
            <a:r>
              <a:rPr lang="en-IN" baseline="-25000" dirty="0">
                <a:latin typeface="Georgia" panose="02040502050405020303" pitchFamily="18" charset="0"/>
              </a:rPr>
              <a:t>3 </a:t>
            </a:r>
            <a:r>
              <a:rPr lang="en-IN" dirty="0">
                <a:latin typeface="Georgia" panose="02040502050405020303" pitchFamily="18" charset="0"/>
              </a:rPr>
              <a:t>of grain size are required in capacitors, this is achieved through this method.</a:t>
            </a: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This method enables us to prepare inorganic materials like </a:t>
            </a:r>
            <a:r>
              <a:rPr lang="en-IN" dirty="0" err="1">
                <a:latin typeface="Georgia" panose="02040502050405020303" pitchFamily="18" charset="0"/>
              </a:rPr>
              <a:t>spinels</a:t>
            </a:r>
            <a:r>
              <a:rPr lang="en-IN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DB0C4-FF33-4F9B-9AD2-9128610CDCE5}"/>
              </a:ext>
            </a:extLst>
          </p:cNvPr>
          <p:cNvSpPr/>
          <p:nvPr/>
        </p:nvSpPr>
        <p:spPr>
          <a:xfrm>
            <a:off x="1062644" y="5117907"/>
            <a:ext cx="9950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Georgia" panose="02040502050405020303" pitchFamily="18" charset="0"/>
              </a:rPr>
              <a:t>Fe</a:t>
            </a:r>
            <a:r>
              <a:rPr lang="en-IN" sz="2000" baseline="-25000" dirty="0">
                <a:latin typeface="Georgia" panose="02040502050405020303" pitchFamily="18" charset="0"/>
              </a:rPr>
              <a:t>2</a:t>
            </a:r>
            <a:r>
              <a:rPr lang="en-IN" sz="2000" dirty="0">
                <a:latin typeface="Georgia" panose="02040502050405020303" pitchFamily="18" charset="0"/>
              </a:rPr>
              <a:t>{(COO)</a:t>
            </a:r>
            <a:r>
              <a:rPr lang="en-IN" sz="2000" baseline="-25000" dirty="0">
                <a:latin typeface="Georgia" panose="02040502050405020303" pitchFamily="18" charset="0"/>
              </a:rPr>
              <a:t>2</a:t>
            </a:r>
            <a:r>
              <a:rPr lang="en-IN" sz="2000" dirty="0">
                <a:latin typeface="Georgia" panose="02040502050405020303" pitchFamily="18" charset="0"/>
              </a:rPr>
              <a:t>}</a:t>
            </a:r>
            <a:r>
              <a:rPr lang="en-IN" sz="2000" baseline="-25000" dirty="0">
                <a:latin typeface="Georgia" panose="02040502050405020303" pitchFamily="18" charset="0"/>
              </a:rPr>
              <a:t> 3 </a:t>
            </a:r>
            <a:r>
              <a:rPr lang="en-IN" sz="2000" dirty="0">
                <a:latin typeface="Georgia" panose="02040502050405020303" pitchFamily="18" charset="0"/>
              </a:rPr>
              <a:t>+ Zn(COO)</a:t>
            </a:r>
            <a:r>
              <a:rPr lang="en-IN" sz="2000" baseline="-25000" dirty="0">
                <a:latin typeface="Georgia" panose="02040502050405020303" pitchFamily="18" charset="0"/>
              </a:rPr>
              <a:t>2                                </a:t>
            </a:r>
            <a:r>
              <a:rPr lang="en-IN" sz="2000" dirty="0">
                <a:latin typeface="Georgia" panose="02040502050405020303" pitchFamily="18" charset="0"/>
              </a:rPr>
              <a:t>ZnFe</a:t>
            </a:r>
            <a:r>
              <a:rPr lang="en-IN" sz="2000" baseline="-25000" dirty="0">
                <a:latin typeface="Georgia" panose="02040502050405020303" pitchFamily="18" charset="0"/>
              </a:rPr>
              <a:t>2</a:t>
            </a:r>
            <a:r>
              <a:rPr lang="en-IN" sz="2000" dirty="0">
                <a:latin typeface="Georgia" panose="02040502050405020303" pitchFamily="18" charset="0"/>
              </a:rPr>
              <a:t>O</a:t>
            </a:r>
            <a:r>
              <a:rPr lang="en-IN" sz="2000" baseline="-25000" dirty="0">
                <a:latin typeface="Georgia" panose="02040502050405020303" pitchFamily="18" charset="0"/>
              </a:rPr>
              <a:t>4  </a:t>
            </a:r>
            <a:r>
              <a:rPr lang="en-IN" sz="2000" dirty="0">
                <a:latin typeface="Georgia" panose="02040502050405020303" pitchFamily="18" charset="0"/>
              </a:rPr>
              <a:t>+ 4CO +</a:t>
            </a:r>
            <a:r>
              <a:rPr lang="en-IN" sz="2000" baseline="-25000" dirty="0">
                <a:latin typeface="Georgia" panose="02040502050405020303" pitchFamily="18" charset="0"/>
              </a:rPr>
              <a:t> </a:t>
            </a:r>
            <a:r>
              <a:rPr lang="en-IN" sz="2000" dirty="0">
                <a:latin typeface="Georgia" panose="02040502050405020303" pitchFamily="18" charset="0"/>
              </a:rPr>
              <a:t>4CO</a:t>
            </a:r>
            <a:r>
              <a:rPr lang="en-IN" sz="2000" baseline="-25000" dirty="0">
                <a:latin typeface="Georgia" panose="02040502050405020303" pitchFamily="18" charset="0"/>
              </a:rPr>
              <a:t>2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10871-4E89-4CCB-B75A-B1A8D49AF0B5}"/>
              </a:ext>
            </a:extLst>
          </p:cNvPr>
          <p:cNvSpPr/>
          <p:nvPr/>
        </p:nvSpPr>
        <p:spPr>
          <a:xfrm>
            <a:off x="4009720" y="4988719"/>
            <a:ext cx="1198485" cy="388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1000</a:t>
            </a:r>
            <a:r>
              <a:rPr lang="en-IN" sz="2000" baseline="30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IN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endParaRPr lang="en-IN" sz="2000" baseline="30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692392-73D3-4C96-A71C-4F7915FE6D7A}"/>
              </a:ext>
            </a:extLst>
          </p:cNvPr>
          <p:cNvCxnSpPr/>
          <p:nvPr/>
        </p:nvCxnSpPr>
        <p:spPr>
          <a:xfrm flipV="1">
            <a:off x="4139980" y="5356599"/>
            <a:ext cx="1166116" cy="17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7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247B-A302-41F9-8EAD-F3D72B19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u="sng" dirty="0"/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Advantages:</a:t>
            </a:r>
          </a:p>
          <a:p>
            <a:r>
              <a:rPr lang="en-IN" dirty="0">
                <a:latin typeface="Georgia" panose="02040502050405020303" pitchFamily="18" charset="0"/>
              </a:rPr>
              <a:t>Reactants are mixed homogeneously</a:t>
            </a:r>
          </a:p>
          <a:p>
            <a:r>
              <a:rPr lang="en-IN" dirty="0">
                <a:latin typeface="Georgia" panose="02040502050405020303" pitchFamily="18" charset="0"/>
              </a:rPr>
              <a:t>Low temperature </a:t>
            </a:r>
          </a:p>
          <a:p>
            <a:r>
              <a:rPr lang="en-IN" dirty="0">
                <a:latin typeface="Georgia" panose="02040502050405020303" pitchFamily="18" charset="0"/>
              </a:rPr>
              <a:t>An increased rate of reaction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 err="1">
                <a:latin typeface="Georgia" panose="02040502050405020303" pitchFamily="18" charset="0"/>
              </a:rPr>
              <a:t>Disdvantage</a:t>
            </a:r>
            <a:r>
              <a:rPr lang="en-IN" u="sng" dirty="0">
                <a:latin typeface="Georgia" panose="02040502050405020303" pitchFamily="18" charset="0"/>
              </a:rPr>
              <a:t>:</a:t>
            </a:r>
          </a:p>
          <a:p>
            <a:r>
              <a:rPr lang="en-IN" dirty="0">
                <a:latin typeface="Georgia" panose="02040502050405020303" pitchFamily="18" charset="0"/>
              </a:rPr>
              <a:t>Difficult to find the required precursor</a:t>
            </a:r>
          </a:p>
        </p:txBody>
      </p:sp>
    </p:spTree>
    <p:extLst>
      <p:ext uri="{BB962C8B-B14F-4D97-AF65-F5344CB8AC3E}">
        <p14:creationId xmlns:p14="http://schemas.microsoft.com/office/powerpoint/2010/main" val="1471618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2F90-625A-44F1-A0A6-4F6F68CB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11" y="244699"/>
            <a:ext cx="10568189" cy="661330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u="sng" dirty="0">
                <a:latin typeface="Georgia" panose="02040502050405020303" pitchFamily="18" charset="0"/>
              </a:rPr>
              <a:t>Sol-Gel Method: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The concentrated solution of reactants is formed</a:t>
            </a:r>
            <a:r>
              <a:rPr lang="en-US" dirty="0">
                <a:latin typeface="Georgia" panose="02040502050405020303" pitchFamily="18" charset="0"/>
              </a:rPr>
              <a:t>, the ‘sol’.</a:t>
            </a:r>
          </a:p>
          <a:p>
            <a:r>
              <a:rPr lang="en-US" dirty="0">
                <a:latin typeface="Georgia" panose="02040502050405020303" pitchFamily="18" charset="0"/>
              </a:rPr>
              <a:t>It is further concentrated to form the ‘gel’ by dehydrating it. </a:t>
            </a:r>
          </a:p>
          <a:p>
            <a:r>
              <a:rPr lang="en-US" dirty="0">
                <a:latin typeface="Georgia" panose="02040502050405020303" pitchFamily="18" charset="0"/>
              </a:rPr>
              <a:t>The gel is treated (heated) to form the </a:t>
            </a:r>
            <a:r>
              <a:rPr lang="en-IN" dirty="0">
                <a:latin typeface="Georgia" panose="02040502050405020303" pitchFamily="18" charset="0"/>
              </a:rPr>
              <a:t>product.</a:t>
            </a: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Advantages:</a:t>
            </a:r>
          </a:p>
          <a:p>
            <a:r>
              <a:rPr lang="en-US" dirty="0">
                <a:latin typeface="Georgia" panose="02040502050405020303" pitchFamily="18" charset="0"/>
              </a:rPr>
              <a:t>the time required is less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Requires low temperature as compared to direct ceramic method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Material can be synthesized in a specific form.</a:t>
            </a:r>
          </a:p>
          <a:p>
            <a:pPr>
              <a:lnSpc>
                <a:spcPct val="12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u="sng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9C986-41E5-4D8F-9E69-5ED22376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14" y="2188068"/>
            <a:ext cx="7704171" cy="12989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72784A-D0B2-4E08-8256-994327E126C5}"/>
              </a:ext>
            </a:extLst>
          </p:cNvPr>
          <p:cNvSpPr/>
          <p:nvPr/>
        </p:nvSpPr>
        <p:spPr>
          <a:xfrm>
            <a:off x="3464417" y="3554570"/>
            <a:ext cx="489097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>
                <a:latin typeface="Georgia" panose="02040502050405020303" pitchFamily="18" charset="0"/>
              </a:rPr>
              <a:t>Steps involve in Sol-gel method</a:t>
            </a:r>
            <a:endParaRPr lang="en-IN" sz="2000" baseline="-25000" dirty="0">
              <a:latin typeface="Georgia" panose="02040502050405020303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1D5673-C7B1-4200-A825-9F9A542DB6A6}"/>
              </a:ext>
            </a:extLst>
          </p:cNvPr>
          <p:cNvCxnSpPr/>
          <p:nvPr/>
        </p:nvCxnSpPr>
        <p:spPr>
          <a:xfrm>
            <a:off x="1077036" y="6291618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CBD37-B7FC-4B34-887B-6EBE893D85D9}"/>
              </a:ext>
            </a:extLst>
          </p:cNvPr>
          <p:cNvSpPr/>
          <p:nvPr/>
        </p:nvSpPr>
        <p:spPr>
          <a:xfrm>
            <a:off x="2365612" y="6383951"/>
            <a:ext cx="7133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30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7362-7A37-4837-BC1A-60256A72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137"/>
            <a:ext cx="10515600" cy="619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Disadvantages:</a:t>
            </a:r>
          </a:p>
          <a:p>
            <a:r>
              <a:rPr lang="en-IN" dirty="0">
                <a:latin typeface="Georgia" panose="02040502050405020303" pitchFamily="18" charset="0"/>
              </a:rPr>
              <a:t>Cost is high</a:t>
            </a:r>
          </a:p>
          <a:p>
            <a:r>
              <a:rPr lang="en-IN" dirty="0">
                <a:latin typeface="Georgia" panose="02040502050405020303" pitchFamily="18" charset="0"/>
              </a:rPr>
              <a:t>Limits to compounds capable of forming gel.</a:t>
            </a:r>
          </a:p>
          <a:p>
            <a:r>
              <a:rPr lang="en-IN" dirty="0">
                <a:latin typeface="Georgia" panose="02040502050405020303" pitchFamily="18" charset="0"/>
              </a:rPr>
              <a:t>Sometimes it results in unwanted products.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Example</a:t>
            </a:r>
            <a:r>
              <a:rPr lang="en-IN" dirty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1.Silica glasses:</a:t>
            </a:r>
          </a:p>
          <a:p>
            <a:r>
              <a:rPr lang="en-US" dirty="0">
                <a:latin typeface="Georgia" panose="02040502050405020303" pitchFamily="18" charset="0"/>
              </a:rPr>
              <a:t>Optical </a:t>
            </a:r>
            <a:r>
              <a:rPr lang="en-US" dirty="0" err="1">
                <a:latin typeface="Georgia" panose="02040502050405020303" pitchFamily="18" charset="0"/>
              </a:rPr>
              <a:t>fibres</a:t>
            </a:r>
            <a:r>
              <a:rPr lang="en-US" dirty="0">
                <a:latin typeface="Georgia" panose="02040502050405020303" pitchFamily="18" charset="0"/>
              </a:rPr>
              <a:t> make use of highly pure transition metal. </a:t>
            </a:r>
          </a:p>
          <a:p>
            <a:r>
              <a:rPr lang="en-US" dirty="0">
                <a:latin typeface="Georgia" panose="02040502050405020303" pitchFamily="18" charset="0"/>
              </a:rPr>
              <a:t>The sol-gel process is suitable to make such glasses.</a:t>
            </a:r>
          </a:p>
          <a:p>
            <a:r>
              <a:rPr lang="en-US" dirty="0">
                <a:latin typeface="Georgia" panose="02040502050405020303" pitchFamily="18" charset="0"/>
              </a:rPr>
              <a:t>Fractional distillation provides us pure silicon.</a:t>
            </a:r>
          </a:p>
          <a:p>
            <a:r>
              <a:rPr lang="en-IN" dirty="0">
                <a:latin typeface="Georgia" panose="02040502050405020303" pitchFamily="18" charset="0"/>
              </a:rPr>
              <a:t>(Si(OR)</a:t>
            </a:r>
            <a:r>
              <a:rPr lang="en-IN" baseline="-25000" dirty="0">
                <a:latin typeface="Georgia" panose="02040502050405020303" pitchFamily="18" charset="0"/>
              </a:rPr>
              <a:t>4</a:t>
            </a:r>
            <a:r>
              <a:rPr lang="en-IN" dirty="0">
                <a:latin typeface="Georgia" panose="02040502050405020303" pitchFamily="18" charset="0"/>
              </a:rPr>
              <a:t>), </a:t>
            </a:r>
            <a:r>
              <a:rPr lang="en-US" dirty="0">
                <a:latin typeface="Georgia" panose="02040502050405020303" pitchFamily="18" charset="0"/>
              </a:rPr>
              <a:t>is </a:t>
            </a:r>
            <a:r>
              <a:rPr lang="en-US" dirty="0" err="1">
                <a:latin typeface="Georgia" panose="02040502050405020303" pitchFamily="18" charset="0"/>
              </a:rPr>
              <a:t>hydrolysed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dirty="0">
                <a:latin typeface="Georgia" panose="02040502050405020303" pitchFamily="18" charset="0"/>
              </a:rPr>
              <a:t>Si(OMe)</a:t>
            </a:r>
            <a:r>
              <a:rPr lang="it-IT" baseline="-25000" dirty="0">
                <a:latin typeface="Georgia" panose="02040502050405020303" pitchFamily="18" charset="0"/>
              </a:rPr>
              <a:t>4</a:t>
            </a:r>
            <a:r>
              <a:rPr lang="it-IT" dirty="0">
                <a:latin typeface="Georgia" panose="02040502050405020303" pitchFamily="18" charset="0"/>
              </a:rPr>
              <a:t>+4H</a:t>
            </a:r>
            <a:r>
              <a:rPr lang="it-IT" baseline="-25000" dirty="0">
                <a:latin typeface="Georgia" panose="02040502050405020303" pitchFamily="18" charset="0"/>
              </a:rPr>
              <a:t>2</a:t>
            </a:r>
            <a:r>
              <a:rPr lang="it-IT" dirty="0">
                <a:latin typeface="Georgia" panose="02040502050405020303" pitchFamily="18" charset="0"/>
              </a:rPr>
              <a:t>O=Si(OH)</a:t>
            </a:r>
            <a:r>
              <a:rPr lang="it-IT" baseline="-25000" dirty="0">
                <a:latin typeface="Georgia" panose="02040502050405020303" pitchFamily="18" charset="0"/>
              </a:rPr>
              <a:t>4</a:t>
            </a:r>
            <a:r>
              <a:rPr lang="it-IT" dirty="0">
                <a:latin typeface="Georgia" panose="02040502050405020303" pitchFamily="18" charset="0"/>
              </a:rPr>
              <a:t>+4MeOH</a:t>
            </a:r>
          </a:p>
          <a:p>
            <a:r>
              <a:rPr lang="en-US" dirty="0">
                <a:latin typeface="Georgia" panose="02040502050405020303" pitchFamily="18" charset="0"/>
              </a:rPr>
              <a:t>Si(OH)</a:t>
            </a:r>
            <a:r>
              <a:rPr lang="en-US" baseline="-25000" dirty="0">
                <a:latin typeface="Georgia" panose="02040502050405020303" pitchFamily="18" charset="0"/>
              </a:rPr>
              <a:t>4 </a:t>
            </a:r>
            <a:r>
              <a:rPr lang="en-US" dirty="0">
                <a:latin typeface="Georgia" panose="02040502050405020303" pitchFamily="18" charset="0"/>
              </a:rPr>
              <a:t>undergoes condensation, pertaining Si—O—Si bonds. 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1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C9CF-F804-436F-9331-EB48AFF1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>
            <a:normAutofit/>
          </a:bodyPr>
          <a:lstStyle/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The condensation leads to the formation of sol </a:t>
            </a:r>
          </a:p>
          <a:p>
            <a:r>
              <a:rPr lang="en-IN" dirty="0">
                <a:latin typeface="Georgia" panose="02040502050405020303" pitchFamily="18" charset="0"/>
              </a:rPr>
              <a:t>It then forms a gel through cross-linking</a:t>
            </a:r>
          </a:p>
          <a:p>
            <a:r>
              <a:rPr lang="en-US" dirty="0">
                <a:latin typeface="Georgia" panose="02040502050405020303" pitchFamily="18" charset="0"/>
              </a:rPr>
              <a:t>Surfactants reduce cracking of gels with larger cross section </a:t>
            </a:r>
          </a:p>
          <a:p>
            <a:r>
              <a:rPr lang="en-US" dirty="0">
                <a:latin typeface="Georgia" panose="02040502050405020303" pitchFamily="18" charset="0"/>
              </a:rPr>
              <a:t>Density of the glass is increased by heating silica to1300 K</a:t>
            </a: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04C54C-BC3F-4211-BE4E-586E537A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67" y="681037"/>
            <a:ext cx="5121265" cy="32384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12F230-EA17-41EA-AC41-62DBB146971C}"/>
              </a:ext>
            </a:extLst>
          </p:cNvPr>
          <p:cNvCxnSpPr/>
          <p:nvPr/>
        </p:nvCxnSpPr>
        <p:spPr>
          <a:xfrm>
            <a:off x="1077036" y="6176963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CFF9977-A77F-40E8-9CFD-471AB8424654}"/>
              </a:ext>
            </a:extLst>
          </p:cNvPr>
          <p:cNvSpPr/>
          <p:nvPr/>
        </p:nvSpPr>
        <p:spPr>
          <a:xfrm>
            <a:off x="2256430" y="6245203"/>
            <a:ext cx="7133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306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2AF9-1DA7-4E2F-8B42-2238EA9F3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490"/>
            <a:ext cx="10515600" cy="5808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200" u="sng" dirty="0"/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MICROWAVE SYNTHESIS: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Used to form mixed oxides.</a:t>
            </a:r>
          </a:p>
          <a:p>
            <a:r>
              <a:rPr lang="en-IN" dirty="0">
                <a:latin typeface="Georgia" panose="02040502050405020303" pitchFamily="18" charset="0"/>
              </a:rPr>
              <a:t>Any one reactant should be microwave active.</a:t>
            </a:r>
          </a:p>
          <a:p>
            <a:r>
              <a:rPr lang="en-IN" dirty="0">
                <a:latin typeface="Georgia" panose="02040502050405020303" pitchFamily="18" charset="0"/>
              </a:rPr>
              <a:t>It provides for a controlled reaction.</a:t>
            </a:r>
          </a:p>
          <a:p>
            <a:r>
              <a:rPr lang="en-US" dirty="0">
                <a:latin typeface="Georgia" panose="02040502050405020303" pitchFamily="18" charset="0"/>
              </a:rPr>
              <a:t>The charged particles in solids and liquids migrate due to the influence of the field thus, causing current generation.</a:t>
            </a:r>
          </a:p>
          <a:p>
            <a:r>
              <a:rPr lang="en-US" dirty="0">
                <a:latin typeface="Georgia" panose="02040502050405020303" pitchFamily="18" charset="0"/>
              </a:rPr>
              <a:t> Heat energy is released as a cause of resistance to their movement. </a:t>
            </a:r>
          </a:p>
          <a:p>
            <a:r>
              <a:rPr lang="en-US" dirty="0">
                <a:latin typeface="Georgia" panose="02040502050405020303" pitchFamily="18" charset="0"/>
              </a:rPr>
              <a:t>This is </a:t>
            </a:r>
            <a:r>
              <a:rPr lang="en-US" b="1" dirty="0">
                <a:latin typeface="Georgia" panose="02040502050405020303" pitchFamily="18" charset="0"/>
              </a:rPr>
              <a:t>conduction heating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9005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33A6-1C4D-4C2C-9EF7-2794EDC3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Georgia" panose="02040502050405020303" pitchFamily="18" charset="0"/>
              </a:rPr>
              <a:t>If the molecule has dipole moment, it gets aligned by the electric field.</a:t>
            </a:r>
          </a:p>
          <a:p>
            <a:r>
              <a:rPr lang="en-US" dirty="0">
                <a:latin typeface="Georgia" panose="02040502050405020303" pitchFamily="18" charset="0"/>
              </a:rPr>
              <a:t>This effect results into </a:t>
            </a:r>
            <a:r>
              <a:rPr lang="en-US" b="1" dirty="0">
                <a:latin typeface="Georgia" panose="02040502050405020303" pitchFamily="18" charset="0"/>
              </a:rPr>
              <a:t>dielectric heating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IN" dirty="0">
                <a:latin typeface="Georgia" panose="02040502050405020303" pitchFamily="18" charset="0"/>
              </a:rPr>
              <a:t>this when interacts with water molecules, heats the food in the oven.</a:t>
            </a:r>
            <a:endParaRPr lang="en-IN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Advantages:</a:t>
            </a:r>
          </a:p>
          <a:p>
            <a:r>
              <a:rPr lang="en-IN" dirty="0">
                <a:latin typeface="Georgia" panose="02040502050405020303" pitchFamily="18" charset="0"/>
              </a:rPr>
              <a:t>There is no loss of heat in Microwave heating</a:t>
            </a:r>
          </a:p>
          <a:p>
            <a:r>
              <a:rPr lang="en-IN" dirty="0">
                <a:latin typeface="Georgia" panose="02040502050405020303" pitchFamily="18" charset="0"/>
              </a:rPr>
              <a:t>Provides efficient heating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Example:</a:t>
            </a:r>
          </a:p>
          <a:p>
            <a:pPr marL="0" indent="0">
              <a:buNone/>
            </a:pPr>
            <a:r>
              <a:rPr lang="en-IN" dirty="0">
                <a:latin typeface="Georgia" panose="02040502050405020303" pitchFamily="18" charset="0"/>
              </a:rPr>
              <a:t>Synthesis of Superconductor YBa</a:t>
            </a:r>
            <a:r>
              <a:rPr lang="en-IN" baseline="-25000" dirty="0">
                <a:latin typeface="Georgia" panose="02040502050405020303" pitchFamily="18" charset="0"/>
              </a:rPr>
              <a:t>2</a:t>
            </a:r>
            <a:r>
              <a:rPr lang="en-IN" dirty="0">
                <a:latin typeface="Georgia" panose="02040502050405020303" pitchFamily="18" charset="0"/>
              </a:rPr>
              <a:t>Cu</a:t>
            </a:r>
            <a:r>
              <a:rPr lang="en-IN" baseline="-25000" dirty="0">
                <a:latin typeface="Georgia" panose="02040502050405020303" pitchFamily="18" charset="0"/>
              </a:rPr>
              <a:t>3</a:t>
            </a:r>
            <a:r>
              <a:rPr lang="en-IN" dirty="0">
                <a:latin typeface="Georgia" panose="02040502050405020303" pitchFamily="18" charset="0"/>
              </a:rPr>
              <a:t>O</a:t>
            </a:r>
            <a:r>
              <a:rPr lang="en-IN" baseline="-25000" dirty="0">
                <a:latin typeface="Georgia" panose="02040502050405020303" pitchFamily="18" charset="0"/>
              </a:rPr>
              <a:t>7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705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0FF9-93B4-4753-880A-E8A920F6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46"/>
            <a:ext cx="10515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CHEMICAL VAPOR DEPOSITION/</a:t>
            </a:r>
          </a:p>
          <a:p>
            <a:pPr marL="0" indent="0">
              <a:buNone/>
            </a:pPr>
            <a:r>
              <a:rPr lang="en-US" u="sng" dirty="0" err="1">
                <a:latin typeface="Georgia" panose="02040502050405020303" pitchFamily="18" charset="0"/>
              </a:rPr>
              <a:t>Vapour</a:t>
            </a:r>
            <a:r>
              <a:rPr lang="en-US" u="sng" dirty="0">
                <a:latin typeface="Georgia" panose="02040502050405020303" pitchFamily="18" charset="0"/>
              </a:rPr>
              <a:t> Phase Epitaxial (VPE) Growth</a:t>
            </a:r>
            <a:r>
              <a:rPr lang="en-IN" u="sng" dirty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Volatile reactants are passed to a furnace</a:t>
            </a:r>
          </a:p>
          <a:p>
            <a:r>
              <a:rPr lang="en-US" dirty="0">
                <a:latin typeface="Georgia" panose="02040502050405020303" pitchFamily="18" charset="0"/>
              </a:rPr>
              <a:t>Precursor in the gas phase gets decomposed </a:t>
            </a:r>
          </a:p>
          <a:p>
            <a:r>
              <a:rPr lang="en-US" dirty="0">
                <a:latin typeface="Georgia" panose="02040502050405020303" pitchFamily="18" charset="0"/>
              </a:rPr>
              <a:t>The reaction takes place in vapor state.</a:t>
            </a:r>
          </a:p>
          <a:p>
            <a:r>
              <a:rPr lang="en-US" dirty="0">
                <a:latin typeface="Georgia" panose="02040502050405020303" pitchFamily="18" charset="0"/>
              </a:rPr>
              <a:t>A single crystal layer gets deposited over the substrate </a:t>
            </a:r>
          </a:p>
          <a:p>
            <a:r>
              <a:rPr lang="en-US" dirty="0">
                <a:latin typeface="Georgia" panose="02040502050405020303" pitchFamily="18" charset="0"/>
              </a:rPr>
              <a:t>Example:</a:t>
            </a:r>
          </a:p>
          <a:p>
            <a:r>
              <a:rPr lang="nl-NL" dirty="0">
                <a:latin typeface="Georgia" panose="02040502050405020303" pitchFamily="18" charset="0"/>
              </a:rPr>
              <a:t>2Ga</a:t>
            </a:r>
            <a:r>
              <a:rPr lang="nl-NL" baseline="-25000" dirty="0">
                <a:latin typeface="Georgia" panose="02040502050405020303" pitchFamily="18" charset="0"/>
              </a:rPr>
              <a:t>(g)</a:t>
            </a:r>
            <a:r>
              <a:rPr lang="nl-NL" dirty="0">
                <a:latin typeface="Georgia" panose="02040502050405020303" pitchFamily="18" charset="0"/>
              </a:rPr>
              <a:t>+2AsCl</a:t>
            </a:r>
            <a:r>
              <a:rPr lang="nl-NL" baseline="-25000" dirty="0">
                <a:latin typeface="Georgia" panose="02040502050405020303" pitchFamily="18" charset="0"/>
              </a:rPr>
              <a:t>3(g)</a:t>
            </a:r>
            <a:r>
              <a:rPr lang="nl-NL" dirty="0">
                <a:latin typeface="Georgia" panose="02040502050405020303" pitchFamily="18" charset="0"/>
              </a:rPr>
              <a:t> = 2GaAs</a:t>
            </a:r>
            <a:r>
              <a:rPr lang="nl-NL" baseline="-25000" dirty="0">
                <a:latin typeface="Georgia" panose="02040502050405020303" pitchFamily="18" charset="0"/>
              </a:rPr>
              <a:t>(s)</a:t>
            </a:r>
            <a:r>
              <a:rPr lang="nl-NL" dirty="0">
                <a:latin typeface="Georgia" panose="02040502050405020303" pitchFamily="18" charset="0"/>
              </a:rPr>
              <a:t>+3Cl</a:t>
            </a:r>
            <a:r>
              <a:rPr lang="nl-NL" baseline="-25000" dirty="0">
                <a:latin typeface="Georgia" panose="02040502050405020303" pitchFamily="18" charset="0"/>
              </a:rPr>
              <a:t>2(g)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2" descr="Chemical Vapor Deposition - Nanoscience &amp; Nanotechnology">
            <a:extLst>
              <a:ext uri="{FF2B5EF4-FFF2-40B4-BE49-F238E27FC236}">
                <a16:creationId xmlns:a16="http://schemas.microsoft.com/office/drawing/2014/main" id="{1883F2FE-D32E-4554-8AAA-19251733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1" y="1271448"/>
            <a:ext cx="5486047" cy="26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E71EE-F195-4ED1-934B-B4AA50FC2797}"/>
              </a:ext>
            </a:extLst>
          </p:cNvPr>
          <p:cNvCxnSpPr/>
          <p:nvPr/>
        </p:nvCxnSpPr>
        <p:spPr>
          <a:xfrm>
            <a:off x="1008445" y="6544101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3815632-3824-4E22-B75C-CD1318863F24}"/>
              </a:ext>
            </a:extLst>
          </p:cNvPr>
          <p:cNvSpPr/>
          <p:nvPr/>
        </p:nvSpPr>
        <p:spPr>
          <a:xfrm>
            <a:off x="2256429" y="6530454"/>
            <a:ext cx="7392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45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EEEA-9545-456C-8B66-BD1CDB63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773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>
                <a:latin typeface="Georgia" panose="02040502050405020303" pitchFamily="18" charset="0"/>
              </a:rPr>
              <a:t>CHEMICAL VAPOUR TRANSPORT:</a:t>
            </a:r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Reaction between the volatile compound and a solid.</a:t>
            </a:r>
          </a:p>
          <a:p>
            <a:r>
              <a:rPr lang="en-US" dirty="0">
                <a:latin typeface="Georgia" panose="02040502050405020303" pitchFamily="18" charset="0"/>
              </a:rPr>
              <a:t>Used to preparing and grow crystals from powders.</a:t>
            </a:r>
          </a:p>
          <a:p>
            <a:r>
              <a:rPr lang="en-US" dirty="0">
                <a:latin typeface="Georgia" panose="02040502050405020303" pitchFamily="18" charset="0"/>
              </a:rPr>
              <a:t>Example: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Georgia" panose="02040502050405020303" pitchFamily="18" charset="0"/>
              </a:rPr>
              <a:t>Fe</a:t>
            </a:r>
            <a:r>
              <a:rPr lang="pt-BR" baseline="-25000" dirty="0">
                <a:latin typeface="Georgia" panose="02040502050405020303" pitchFamily="18" charset="0"/>
              </a:rPr>
              <a:t>3</a:t>
            </a:r>
            <a:r>
              <a:rPr lang="pt-BR" dirty="0">
                <a:latin typeface="Georgia" panose="02040502050405020303" pitchFamily="18" charset="0"/>
              </a:rPr>
              <a:t>O</a:t>
            </a:r>
            <a:r>
              <a:rPr lang="pt-BR" baseline="-25000" dirty="0">
                <a:latin typeface="Georgia" panose="02040502050405020303" pitchFamily="18" charset="0"/>
              </a:rPr>
              <a:t>4</a:t>
            </a:r>
            <a:r>
              <a:rPr lang="pt-BR" dirty="0">
                <a:latin typeface="Georgia" panose="02040502050405020303" pitchFamily="18" charset="0"/>
              </a:rPr>
              <a:t>(s)+8HCl(g)=FeCl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(g)+2FeCl</a:t>
            </a:r>
            <a:r>
              <a:rPr lang="pt-BR" baseline="-25000" dirty="0">
                <a:latin typeface="Georgia" panose="02040502050405020303" pitchFamily="18" charset="0"/>
              </a:rPr>
              <a:t>3</a:t>
            </a:r>
            <a:r>
              <a:rPr lang="pt-BR" dirty="0">
                <a:latin typeface="Georgia" panose="02040502050405020303" pitchFamily="18" charset="0"/>
              </a:rPr>
              <a:t>(g)+4H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O(g)</a:t>
            </a:r>
          </a:p>
          <a:p>
            <a:pPr marL="0" indent="0" algn="ctr">
              <a:buNone/>
            </a:pPr>
            <a:endParaRPr lang="pt-BR" dirty="0">
              <a:latin typeface="Georgia" panose="02040502050405020303" pitchFamily="18" charset="0"/>
            </a:endParaRPr>
          </a:p>
          <a:p>
            <a:r>
              <a:rPr lang="pt-BR" dirty="0">
                <a:latin typeface="Georgia" panose="02040502050405020303" pitchFamily="18" charset="0"/>
              </a:rPr>
              <a:t>Magnetite at one end of the sealed tube gets transported down by HCl</a:t>
            </a:r>
          </a:p>
          <a:p>
            <a:r>
              <a:rPr lang="pt-BR" dirty="0">
                <a:latin typeface="Georgia" panose="02040502050405020303" pitchFamily="18" charset="0"/>
              </a:rPr>
              <a:t> Endothermic reaction</a:t>
            </a:r>
            <a:endParaRPr lang="en-IN" dirty="0">
              <a:latin typeface="Georgia" panose="020405020504050203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3686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5BDA2-2C96-492F-A1E2-A3FE46D8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82" y="684695"/>
            <a:ext cx="10515600" cy="5453632"/>
          </a:xfrm>
        </p:spPr>
        <p:txBody>
          <a:bodyPr/>
          <a:lstStyle/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Magnetite reacts with HCl and forms FeCl</a:t>
            </a:r>
            <a:r>
              <a:rPr lang="en-IN" baseline="-25000" dirty="0">
                <a:latin typeface="Georgia" panose="02040502050405020303" pitchFamily="18" charset="0"/>
              </a:rPr>
              <a:t>3</a:t>
            </a:r>
            <a:r>
              <a:rPr lang="en-IN" dirty="0">
                <a:latin typeface="Georgia" panose="02040502050405020303" pitchFamily="18" charset="0"/>
              </a:rPr>
              <a:t> on the right end which is hot</a:t>
            </a:r>
          </a:p>
          <a:p>
            <a:r>
              <a:rPr lang="en-IN" dirty="0">
                <a:latin typeface="Georgia" panose="02040502050405020303" pitchFamily="18" charset="0"/>
              </a:rPr>
              <a:t>Magnetite gets deposited on the cooler left side.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4C059-3234-4775-92C2-6DAAD91F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08" y="1153702"/>
            <a:ext cx="7833754" cy="2236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173173-9963-4538-8962-96B2CC5E6BBA}"/>
              </a:ext>
            </a:extLst>
          </p:cNvPr>
          <p:cNvSpPr/>
          <p:nvPr/>
        </p:nvSpPr>
        <p:spPr>
          <a:xfrm>
            <a:off x="1107583" y="3618966"/>
            <a:ext cx="10531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latin typeface="Georgia" panose="02040502050405020303" pitchFamily="18" charset="0"/>
              </a:rPr>
              <a:t>Growth of magnetite crystals using chemical vapour transport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DE19F1-3922-44D0-A5E3-D042E4BB001C}"/>
              </a:ext>
            </a:extLst>
          </p:cNvPr>
          <p:cNvCxnSpPr/>
          <p:nvPr/>
        </p:nvCxnSpPr>
        <p:spPr>
          <a:xfrm>
            <a:off x="1186218" y="6252982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0DD1E-6FD3-4F88-BD07-F7DFAC50D918}"/>
              </a:ext>
            </a:extLst>
          </p:cNvPr>
          <p:cNvSpPr/>
          <p:nvPr/>
        </p:nvSpPr>
        <p:spPr>
          <a:xfrm>
            <a:off x="2420202" y="6284168"/>
            <a:ext cx="790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8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E00E-6396-49A1-A022-C25209ED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2" y="4763079"/>
            <a:ext cx="11177517" cy="1207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The extent of overlap between orbitals and adjacent atoms relates the width of the energy band</a:t>
            </a:r>
            <a:r>
              <a:rPr lang="en-US" dirty="0">
                <a:latin typeface="Univers" panose="020B0503020202020204" pitchFamily="34" charset="0"/>
              </a:rPr>
              <a:t>.</a:t>
            </a:r>
            <a:endParaRPr lang="en-IN" dirty="0">
              <a:latin typeface="Univers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518ED-6C93-4F2A-B4D8-FA2ABC65B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4" t="28855" r="61493" b="43607"/>
          <a:stretch/>
        </p:blipFill>
        <p:spPr>
          <a:xfrm>
            <a:off x="2303995" y="590399"/>
            <a:ext cx="6628436" cy="333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E9397-4F3C-4333-A05F-8BF95AFC664D}"/>
              </a:ext>
            </a:extLst>
          </p:cNvPr>
          <p:cNvSpPr txBox="1"/>
          <p:nvPr/>
        </p:nvSpPr>
        <p:spPr>
          <a:xfrm>
            <a:off x="2702257" y="3974206"/>
            <a:ext cx="5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Georgia" panose="02040502050405020303" pitchFamily="18" charset="0"/>
              </a:rPr>
              <a:t>(a)</a:t>
            </a:r>
          </a:p>
          <a:p>
            <a:r>
              <a:rPr lang="en-IN" sz="1600" b="1" dirty="0">
                <a:latin typeface="Georgia" panose="02040502050405020303" pitchFamily="18" charset="0"/>
              </a:rPr>
              <a:t>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BF8A9-FF80-49E4-A9B3-CFE370C03D3D}"/>
              </a:ext>
            </a:extLst>
          </p:cNvPr>
          <p:cNvSpPr txBox="1"/>
          <p:nvPr/>
        </p:nvSpPr>
        <p:spPr>
          <a:xfrm>
            <a:off x="4096603" y="3974206"/>
            <a:ext cx="5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Georgia" panose="02040502050405020303" pitchFamily="18" charset="0"/>
              </a:rPr>
              <a:t>(b)</a:t>
            </a:r>
          </a:p>
          <a:p>
            <a:r>
              <a:rPr lang="en-IN" sz="1600" b="1" dirty="0">
                <a:latin typeface="Georgia" panose="02040502050405020303" pitchFamily="18" charset="0"/>
              </a:rPr>
              <a:t>Mg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23474-96AF-4B9B-BD5E-DE6496237FFC}"/>
              </a:ext>
            </a:extLst>
          </p:cNvPr>
          <p:cNvSpPr txBox="1"/>
          <p:nvPr/>
        </p:nvSpPr>
        <p:spPr>
          <a:xfrm>
            <a:off x="4983592" y="3974206"/>
            <a:ext cx="126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Georgia" panose="02040502050405020303" pitchFamily="18" charset="0"/>
              </a:rPr>
              <a:t>(c)</a:t>
            </a:r>
          </a:p>
          <a:p>
            <a:pPr algn="ctr"/>
            <a:r>
              <a:rPr lang="en-IN" sz="1600" b="1" dirty="0">
                <a:latin typeface="Georgia" panose="02040502050405020303" pitchFamily="18" charset="0"/>
              </a:rPr>
              <a:t>Graphite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719A3-DA65-4AD0-8BF5-5E237BFA6CE4}"/>
              </a:ext>
            </a:extLst>
          </p:cNvPr>
          <p:cNvSpPr txBox="1"/>
          <p:nvPr/>
        </p:nvSpPr>
        <p:spPr>
          <a:xfrm>
            <a:off x="6393407" y="3974206"/>
            <a:ext cx="126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Georgia" panose="02040502050405020303" pitchFamily="18" charset="0"/>
              </a:rPr>
              <a:t>(d)</a:t>
            </a:r>
          </a:p>
          <a:p>
            <a:pPr algn="ctr"/>
            <a:r>
              <a:rPr lang="en-IN" sz="1600" b="1" dirty="0">
                <a:latin typeface="Georgia" panose="02040502050405020303" pitchFamily="18" charset="0"/>
              </a:rPr>
              <a:t>Si, </a:t>
            </a:r>
            <a:r>
              <a:rPr lang="en-IN" sz="1600" b="1" dirty="0" err="1">
                <a:latin typeface="Georgia" panose="02040502050405020303" pitchFamily="18" charset="0"/>
              </a:rPr>
              <a:t>CdS</a:t>
            </a:r>
            <a:endParaRPr lang="en-IN" sz="1600" b="1" dirty="0"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2896D-918C-45A3-99F4-AD42ECCDC31C}"/>
              </a:ext>
            </a:extLst>
          </p:cNvPr>
          <p:cNvSpPr txBox="1"/>
          <p:nvPr/>
        </p:nvSpPr>
        <p:spPr>
          <a:xfrm>
            <a:off x="7851724" y="3974206"/>
            <a:ext cx="122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Georgia" panose="02040502050405020303" pitchFamily="18" charset="0"/>
              </a:rPr>
              <a:t>(e)</a:t>
            </a:r>
          </a:p>
          <a:p>
            <a:pPr algn="ctr"/>
            <a:r>
              <a:rPr lang="en-IN" sz="1600" b="1" dirty="0">
                <a:latin typeface="Georgia" panose="02040502050405020303" pitchFamily="18" charset="0"/>
              </a:rPr>
              <a:t>Diamond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E21C6-5B20-450F-B711-B9E82D7B30E9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25DBC-3168-409F-94CB-172F4AFECB2C}"/>
              </a:ext>
            </a:extLst>
          </p:cNvPr>
          <p:cNvSpPr/>
          <p:nvPr/>
        </p:nvSpPr>
        <p:spPr>
          <a:xfrm>
            <a:off x="2402007" y="6182436"/>
            <a:ext cx="720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7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BE96-CFDA-4A64-B4BC-C8A7A74E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10"/>
            <a:ext cx="3682285" cy="662782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Melt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D8CC-3479-4729-B3C4-48302CCA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991"/>
            <a:ext cx="10515600" cy="4351338"/>
          </a:xfrm>
        </p:spPr>
        <p:txBody>
          <a:bodyPr>
            <a:normAutofit/>
          </a:bodyPr>
          <a:lstStyle/>
          <a:p>
            <a:endParaRPr lang="en-IN" dirty="0">
              <a:latin typeface="Georgia" panose="02040502050405020303" pitchFamily="18" charset="0"/>
            </a:endParaRPr>
          </a:p>
          <a:p>
            <a:r>
              <a:rPr lang="en-IN" dirty="0">
                <a:latin typeface="Georgia" panose="02040502050405020303" pitchFamily="18" charset="0"/>
              </a:rPr>
              <a:t>Exhibited by compound, showing stability in liquid phase.</a:t>
            </a:r>
          </a:p>
          <a:p>
            <a:r>
              <a:rPr lang="en-IN" dirty="0">
                <a:latin typeface="Georgia" panose="02040502050405020303" pitchFamily="18" charset="0"/>
              </a:rPr>
              <a:t> The reaction requires high temperature.</a:t>
            </a:r>
          </a:p>
          <a:p>
            <a:r>
              <a:rPr lang="en-IN" dirty="0">
                <a:latin typeface="Georgia" panose="02040502050405020303" pitchFamily="18" charset="0"/>
              </a:rPr>
              <a:t>It requires inert reaction vessels.</a:t>
            </a: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0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89A2-2C4C-45B3-8A6E-D5B3DB71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8" y="473440"/>
            <a:ext cx="3142445" cy="499874"/>
          </a:xfrm>
        </p:spPr>
        <p:txBody>
          <a:bodyPr>
            <a:noAutofit/>
          </a:bodyPr>
          <a:lstStyle/>
          <a:p>
            <a:r>
              <a:rPr lang="en-IN" sz="2400" u="sng" dirty="0" err="1">
                <a:latin typeface="Georgia" panose="02040502050405020303" pitchFamily="18" charset="0"/>
              </a:rPr>
              <a:t>Czochralski</a:t>
            </a:r>
            <a:r>
              <a:rPr lang="en-IN" sz="2400" u="sng" dirty="0">
                <a:latin typeface="Georgia" panose="02040502050405020303" pitchFamily="18" charset="0"/>
              </a:rPr>
              <a:t> Process:</a:t>
            </a:r>
            <a:br>
              <a:rPr lang="en-IN" sz="2400" u="sng" dirty="0">
                <a:latin typeface="Georgia" panose="02040502050405020303" pitchFamily="18" charset="0"/>
              </a:rPr>
            </a:br>
            <a:endParaRPr lang="en-IN" sz="24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zochralski Crystal Growth Process">
            <a:extLst>
              <a:ext uri="{FF2B5EF4-FFF2-40B4-BE49-F238E27FC236}">
                <a16:creationId xmlns:a16="http://schemas.microsoft.com/office/drawing/2014/main" id="{F37B6DFE-E316-4BEF-ABD8-A788670D9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7" y="1027906"/>
            <a:ext cx="4612224" cy="50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EC7FA4-9630-477F-919F-141B265E1B0E}"/>
              </a:ext>
            </a:extLst>
          </p:cNvPr>
          <p:cNvCxnSpPr/>
          <p:nvPr/>
        </p:nvCxnSpPr>
        <p:spPr>
          <a:xfrm>
            <a:off x="1201003" y="6318914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A87049-2AF2-496B-A8A1-71FB2319571A}"/>
              </a:ext>
            </a:extLst>
          </p:cNvPr>
          <p:cNvSpPr/>
          <p:nvPr/>
        </p:nvSpPr>
        <p:spPr>
          <a:xfrm>
            <a:off x="2704563" y="6413679"/>
            <a:ext cx="8036417" cy="41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967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9BB3-5C42-4BD3-AB0C-0C2EAE6A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30" y="1105470"/>
            <a:ext cx="10515600" cy="3356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>
                <a:latin typeface="Georgia" panose="02040502050405020303" pitchFamily="18" charset="0"/>
              </a:rPr>
              <a:t>Industrial uses of Si requires high purity.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Impurities of phosphorus and boron, are permissible for &lt;1 atom in 10</a:t>
            </a:r>
            <a:r>
              <a:rPr lang="en-US" baseline="30000" dirty="0">
                <a:latin typeface="Georgia" panose="02040502050405020303" pitchFamily="18" charset="0"/>
              </a:rPr>
              <a:t>10</a:t>
            </a:r>
            <a:r>
              <a:rPr lang="en-US" dirty="0">
                <a:latin typeface="Georgia" panose="02040502050405020303" pitchFamily="18" charset="0"/>
              </a:rPr>
              <a:t> Si.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Silicon is melted in the presence of argon.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Single-crystal rod (acting as a seed) is lowered into the melt which is pulled out at a slow pace.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 It brings forth elongated single crystal in the same direction as the original.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It is also used for </a:t>
            </a:r>
            <a:r>
              <a:rPr lang="en-US" dirty="0" err="1">
                <a:latin typeface="Georgia" panose="02040502050405020303" pitchFamily="18" charset="0"/>
              </a:rPr>
              <a:t>ceramicuch</a:t>
            </a:r>
            <a:r>
              <a:rPr lang="en-US" dirty="0">
                <a:latin typeface="Georgia" panose="02040502050405020303" pitchFamily="18" charset="0"/>
              </a:rPr>
              <a:t> as perovskites.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6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2AA4-862C-47A8-B9D2-5B966999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3" y="559556"/>
            <a:ext cx="4258101" cy="545911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Crystallization of Solutions: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6FF0E-7D40-439E-83BC-D1C44E6D3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916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Techniques to induce crystallization: </a:t>
            </a:r>
          </a:p>
          <a:p>
            <a:r>
              <a:rPr lang="en-US" dirty="0">
                <a:latin typeface="Georgia" panose="02040502050405020303" pitchFamily="18" charset="0"/>
              </a:rPr>
              <a:t>Solvent evaporation done by:</a:t>
            </a:r>
          </a:p>
          <a:p>
            <a:r>
              <a:rPr lang="en-US" dirty="0">
                <a:latin typeface="Georgia" panose="02040502050405020303" pitchFamily="18" charset="0"/>
              </a:rPr>
              <a:t>       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) heating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     ii) freezing the solvent</a:t>
            </a:r>
          </a:p>
          <a:p>
            <a:r>
              <a:rPr lang="en-US" dirty="0">
                <a:latin typeface="Georgia" panose="02040502050405020303" pitchFamily="18" charset="0"/>
              </a:rPr>
              <a:t>solid oxides  are insoluble in water</a:t>
            </a:r>
          </a:p>
          <a:p>
            <a:r>
              <a:rPr lang="en-US" dirty="0">
                <a:latin typeface="Georgia" panose="02040502050405020303" pitchFamily="18" charset="0"/>
              </a:rPr>
              <a:t>They are solubilized in melts of borates, fluorides.</a:t>
            </a:r>
          </a:p>
          <a:p>
            <a:r>
              <a:rPr lang="en-US" dirty="0">
                <a:latin typeface="Georgia" panose="02040502050405020303" pitchFamily="18" charset="0"/>
              </a:rPr>
              <a:t>Solvent is known as a </a:t>
            </a:r>
            <a:r>
              <a:rPr lang="en-US" b="1" dirty="0">
                <a:latin typeface="Georgia" panose="02040502050405020303" pitchFamily="18" charset="0"/>
              </a:rPr>
              <a:t>flux, </a:t>
            </a:r>
            <a:r>
              <a:rPr lang="en-US" dirty="0">
                <a:latin typeface="Georgia" panose="02040502050405020303" pitchFamily="18" charset="0"/>
              </a:rPr>
              <a:t>which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lowers its melting temperature.</a:t>
            </a:r>
          </a:p>
          <a:p>
            <a:r>
              <a:rPr lang="en-US" dirty="0">
                <a:latin typeface="Georgia" panose="02040502050405020303" pitchFamily="18" charset="0"/>
              </a:rPr>
              <a:t>The melt cools and forms crystals </a:t>
            </a:r>
          </a:p>
          <a:p>
            <a:r>
              <a:rPr lang="en-US" dirty="0">
                <a:latin typeface="Georgia" panose="02040502050405020303" pitchFamily="18" charset="0"/>
              </a:rPr>
              <a:t>used to form crystalline silicates, quartz, and alumina.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64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8331-F530-4C4C-B2CC-F54F248D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5" y="586852"/>
            <a:ext cx="6373507" cy="846161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High pressure and hydrothermal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8CFB-1826-43E5-B8DD-9B40D995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977974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Reactants heated in a closed vessel – autoclave, with water.</a:t>
            </a:r>
          </a:p>
          <a:p>
            <a:pPr marL="0" indent="0">
              <a:buNone/>
            </a:pPr>
            <a:r>
              <a:rPr lang="en-US" u="sng" dirty="0">
                <a:latin typeface="Georgia" panose="02040502050405020303" pitchFamily="18" charset="0"/>
              </a:rPr>
              <a:t>Autoclave: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a)In order to tolerate high pressure, it is made of    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   a thick stainless steal, with safety valves.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     b)Lined by Teflon – inert material</a:t>
            </a:r>
          </a:p>
          <a:p>
            <a:r>
              <a:rPr lang="en-US" dirty="0">
                <a:latin typeface="Georgia" panose="02040502050405020303" pitchFamily="18" charset="0"/>
              </a:rPr>
              <a:t>Super heated water gets generated as the pressure increases above the atmospheric pressure in the autoclave</a:t>
            </a:r>
          </a:p>
          <a:p>
            <a:r>
              <a:rPr lang="en-US" dirty="0">
                <a:latin typeface="Georgia" panose="02040502050405020303" pitchFamily="18" charset="0"/>
              </a:rPr>
              <a:t>The temperature is above the boiling temperature.</a:t>
            </a:r>
          </a:p>
          <a:p>
            <a:r>
              <a:rPr lang="en-US" dirty="0">
                <a:latin typeface="Georgia" panose="02040502050405020303" pitchFamily="18" charset="0"/>
              </a:rPr>
              <a:t>Such conditions are known as </a:t>
            </a:r>
            <a:r>
              <a:rPr lang="en-IN" dirty="0">
                <a:latin typeface="Georgia" panose="02040502050405020303" pitchFamily="18" charset="0"/>
              </a:rPr>
              <a:t>hydrothermal conditions.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629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FDCA-44CB-4EDE-8FBA-F9F4EF7C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60323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>
                <a:latin typeface="Georgia" panose="02040502050405020303" pitchFamily="18" charset="0"/>
              </a:rPr>
              <a:t>The conditions are higher than normal but lower than the conditions required in ceramic and sol-gel.</a:t>
            </a:r>
          </a:p>
          <a:p>
            <a:pPr>
              <a:lnSpc>
                <a:spcPct val="100000"/>
              </a:lnSpc>
            </a:pPr>
            <a:r>
              <a:rPr lang="en-IN" u="sng" dirty="0">
                <a:latin typeface="Georgia" panose="02040502050405020303" pitchFamily="18" charset="0"/>
              </a:rPr>
              <a:t>Advantages: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If oxides insoluble in water at normal pressure then hydrothermal set up can be used in such cases.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If condition requirement is still more, then we can achieve solubility by adding alkali salts which form a soluble complex with the solid.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613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1BC4-B10E-4E66-8597-9828F063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459707" cy="870045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Magnetoresistance: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5B5AC-E225-43E3-8F5E-2C7176E4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9" y="1555845"/>
            <a:ext cx="10317707" cy="43115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When the sample is placed in a magnetic field, we can observe a change in the electric current which passes through the material.</a:t>
            </a:r>
          </a:p>
          <a:p>
            <a:pPr>
              <a:lnSpc>
                <a:spcPct val="100000"/>
              </a:lnSpc>
            </a:pPr>
            <a:r>
              <a:rPr lang="en-IN" b="1" dirty="0">
                <a:latin typeface="Georgia" panose="02040502050405020303" pitchFamily="18" charset="0"/>
              </a:rPr>
              <a:t>giant magnetoresistance (GMR) : </a:t>
            </a:r>
            <a:r>
              <a:rPr lang="en-IN" dirty="0">
                <a:latin typeface="Georgia" panose="02040502050405020303" pitchFamily="18" charset="0"/>
              </a:rPr>
              <a:t>The drop of resistivity to half its zero field value, when </a:t>
            </a:r>
            <a:r>
              <a:rPr lang="en-US" dirty="0">
                <a:latin typeface="Georgia" panose="02040502050405020303" pitchFamily="18" charset="0"/>
              </a:rPr>
              <a:t>the magnetic field of strength of 1 to 3 </a:t>
            </a:r>
            <a:r>
              <a:rPr lang="en-US" dirty="0" err="1">
                <a:latin typeface="Georgia" panose="02040502050405020303" pitchFamily="18" charset="0"/>
              </a:rPr>
              <a:t>mT</a:t>
            </a:r>
            <a:r>
              <a:rPr lang="en-US" dirty="0">
                <a:latin typeface="Georgia" panose="02040502050405020303" pitchFamily="18" charset="0"/>
              </a:rPr>
              <a:t> was applied to </a:t>
            </a:r>
            <a:r>
              <a:rPr lang="en-IN" dirty="0">
                <a:latin typeface="Georgia" panose="02040502050405020303" pitchFamily="18" charset="0"/>
              </a:rPr>
              <a:t>metallic multilayer materials.</a:t>
            </a:r>
          </a:p>
          <a:p>
            <a:pPr>
              <a:lnSpc>
                <a:spcPct val="100000"/>
              </a:lnSpc>
            </a:pPr>
            <a:r>
              <a:rPr lang="en-IN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observed in metallic magnetic multilayers.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All the spins are aligned in a single ferromagnetic layer,</a:t>
            </a:r>
          </a:p>
          <a:p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290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2C130-AAD4-43A4-B5AC-1B84F3BB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57" y="593676"/>
            <a:ext cx="10515600" cy="272273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coupling between adjoint ferromagnetic layers depends on the thickness of the non-magnetic layer. </a:t>
            </a:r>
          </a:p>
          <a:p>
            <a:r>
              <a:rPr lang="en-US" dirty="0">
                <a:latin typeface="Georgia" panose="02040502050405020303" pitchFamily="18" charset="0"/>
              </a:rPr>
              <a:t>The adjacent ferromagnetic layers couple antiferromagnetically for certain thicknesses,</a:t>
            </a:r>
          </a:p>
          <a:p>
            <a:r>
              <a:rPr lang="en-US" dirty="0">
                <a:latin typeface="Georgia" panose="02040502050405020303" pitchFamily="18" charset="0"/>
              </a:rPr>
              <a:t>this increases the resistivity.</a:t>
            </a:r>
          </a:p>
          <a:p>
            <a:r>
              <a:rPr lang="en-US" dirty="0">
                <a:latin typeface="Georgia" panose="02040502050405020303" pitchFamily="18" charset="0"/>
              </a:rPr>
              <a:t>When a magnetic field is applied, the layers align in a ferromagnetic manner. </a:t>
            </a:r>
          </a:p>
          <a:p>
            <a:r>
              <a:rPr lang="en-US" dirty="0">
                <a:latin typeface="Georgia" panose="02040502050405020303" pitchFamily="18" charset="0"/>
              </a:rPr>
              <a:t>Thus </a:t>
            </a:r>
            <a:r>
              <a:rPr lang="en-IN" dirty="0">
                <a:latin typeface="Georgia" panose="02040502050405020303" pitchFamily="18" charset="0"/>
              </a:rPr>
              <a:t>results a significant drop in electrical resistance.</a:t>
            </a:r>
          </a:p>
        </p:txBody>
      </p:sp>
    </p:spTree>
    <p:extLst>
      <p:ext uri="{BB962C8B-B14F-4D97-AF65-F5344CB8AC3E}">
        <p14:creationId xmlns:p14="http://schemas.microsoft.com/office/powerpoint/2010/main" val="8104821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4069-A569-481F-BE03-62B5BDBF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60" y="573206"/>
            <a:ext cx="10507639" cy="5936776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 ferromagnetic materials, most of the electrons possess the same spin state and these electrons will carry most of the current.</a:t>
            </a:r>
          </a:p>
          <a:p>
            <a:r>
              <a:rPr lang="en-US" dirty="0">
                <a:latin typeface="Georgia" panose="02040502050405020303" pitchFamily="18" charset="0"/>
              </a:rPr>
              <a:t>We see distinguished energy bands for both spin up and spin down </a:t>
            </a:r>
            <a:r>
              <a:rPr lang="en-IN" dirty="0">
                <a:latin typeface="Georgia" panose="02040502050405020303" pitchFamily="18" charset="0"/>
              </a:rPr>
              <a:t>electrons.</a:t>
            </a:r>
          </a:p>
          <a:p>
            <a:r>
              <a:rPr lang="en-US" dirty="0">
                <a:latin typeface="Georgia" panose="02040502050405020303" pitchFamily="18" charset="0"/>
              </a:rPr>
              <a:t>Assume one ferromagnetic layer to possess spin up electrons as majority.</a:t>
            </a:r>
          </a:p>
          <a:p>
            <a:r>
              <a:rPr lang="en-IN" dirty="0">
                <a:latin typeface="Georgia" panose="02040502050405020303" pitchFamily="18" charset="0"/>
              </a:rPr>
              <a:t>Next </a:t>
            </a:r>
            <a:r>
              <a:rPr lang="en-US" dirty="0">
                <a:latin typeface="Georgia" panose="02040502050405020303" pitchFamily="18" charset="0"/>
              </a:rPr>
              <a:t>layer also has a maximum of spin up electrons</a:t>
            </a:r>
          </a:p>
          <a:p>
            <a:r>
              <a:rPr lang="en-IN" dirty="0">
                <a:latin typeface="Georgia" panose="02040502050405020303" pitchFamily="18" charset="0"/>
              </a:rPr>
              <a:t>Then current flows </a:t>
            </a:r>
            <a:r>
              <a:rPr lang="en-US" dirty="0">
                <a:latin typeface="Georgia" panose="02040502050405020303" pitchFamily="18" charset="0"/>
              </a:rPr>
              <a:t>readily from one ferromagnetic layer to the next.</a:t>
            </a:r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811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2735-C931-4530-95F5-C411FD8A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908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b="1" dirty="0">
                <a:latin typeface="Georgia" panose="02040502050405020303" pitchFamily="18" charset="0"/>
              </a:rPr>
              <a:t>Two magnetic layers </a:t>
            </a:r>
            <a:r>
              <a:rPr lang="en-US" b="1" dirty="0">
                <a:latin typeface="Georgia" panose="02040502050405020303" pitchFamily="18" charset="0"/>
              </a:rPr>
              <a:t>separated by a nonmagnetic layer with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(a) the spins aligned ferromagnetically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(b) the spins </a:t>
            </a:r>
            <a:r>
              <a:rPr lang="en-IN" dirty="0">
                <a:latin typeface="Georgia" panose="02040502050405020303" pitchFamily="18" charset="0"/>
              </a:rPr>
              <a:t>aligned antiferromagnetically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7AE9C-C959-4E8D-8715-7192C8D7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99" y="300250"/>
            <a:ext cx="8961598" cy="36712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579A45-4E7D-4DD6-8503-E14C6AA7C604}"/>
              </a:ext>
            </a:extLst>
          </p:cNvPr>
          <p:cNvCxnSpPr/>
          <p:nvPr/>
        </p:nvCxnSpPr>
        <p:spPr>
          <a:xfrm>
            <a:off x="838200" y="6223379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63F5F9B-54EB-4BCC-8F9D-BCA67C61C3D4}"/>
              </a:ext>
            </a:extLst>
          </p:cNvPr>
          <p:cNvSpPr/>
          <p:nvPr/>
        </p:nvSpPr>
        <p:spPr>
          <a:xfrm>
            <a:off x="1969826" y="6324184"/>
            <a:ext cx="7157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0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68B9-AAF9-4675-B4AE-D5286184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4039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The metallic property of Mg  is due to the overlap of bands.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If there was no overlap between 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and 3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bands then Mg would not have been metallic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Its 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band would be full whereas the 3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band would have been empty and Mg would not be metallic.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This is seen in insulators and semiconductors.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eorgia" panose="02040502050405020303" pitchFamily="18" charset="0"/>
              </a:rPr>
              <a:t>There is Fermi level in Na associated primarily with one partly filled band, the 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band.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050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AFEC-277C-47CC-9E58-28CAA056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4" y="685800"/>
            <a:ext cx="3043451" cy="757687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Zeolites: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627E-145C-45B1-8022-FF15DC4B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487"/>
            <a:ext cx="10515600" cy="4684357"/>
          </a:xfrm>
        </p:spPr>
        <p:txBody>
          <a:bodyPr>
            <a:normAutofit/>
          </a:bodyPr>
          <a:lstStyle/>
          <a:p>
            <a:r>
              <a:rPr lang="en-IN" dirty="0">
                <a:latin typeface="Georgia" panose="02040502050405020303" pitchFamily="18" charset="0"/>
              </a:rPr>
              <a:t>crystalline aluminosilicates</a:t>
            </a:r>
          </a:p>
          <a:p>
            <a:r>
              <a:rPr lang="en-IN" dirty="0">
                <a:latin typeface="Georgia" panose="02040502050405020303" pitchFamily="18" charset="0"/>
              </a:rPr>
              <a:t>It has an anionic framework with cavities containing exchangeable metal cations.</a:t>
            </a:r>
          </a:p>
          <a:p>
            <a:r>
              <a:rPr lang="en-US" dirty="0">
                <a:latin typeface="Georgia" panose="02040502050405020303" pitchFamily="18" charset="0"/>
              </a:rPr>
              <a:t>Primary building units [SiO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]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− and [AlO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]</a:t>
            </a:r>
            <a:r>
              <a:rPr lang="en-US" baseline="-25000" dirty="0">
                <a:latin typeface="Georgia" panose="02040502050405020303" pitchFamily="18" charset="0"/>
              </a:rPr>
              <a:t>5</a:t>
            </a:r>
            <a:r>
              <a:rPr lang="en-US" dirty="0">
                <a:latin typeface="Georgia" panose="02040502050405020303" pitchFamily="18" charset="0"/>
              </a:rPr>
              <a:t>− tetrahedra</a:t>
            </a:r>
          </a:p>
          <a:p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IN" dirty="0">
                <a:latin typeface="Georgia" panose="02040502050405020303" pitchFamily="18" charset="0"/>
              </a:rPr>
              <a:t> They are lined by </a:t>
            </a:r>
            <a:r>
              <a:rPr lang="en-IN" b="1" dirty="0">
                <a:latin typeface="Georgia" panose="02040502050405020303" pitchFamily="18" charset="0"/>
              </a:rPr>
              <a:t>corner sharing</a:t>
            </a:r>
            <a:r>
              <a:rPr lang="en-IN" dirty="0">
                <a:latin typeface="Georgia" panose="02040502050405020303" pitchFamily="18" charset="0"/>
              </a:rPr>
              <a:t>.</a:t>
            </a:r>
          </a:p>
          <a:p>
            <a:r>
              <a:rPr lang="en-IN" dirty="0">
                <a:latin typeface="Georgia" panose="02040502050405020303" pitchFamily="18" charset="0"/>
              </a:rPr>
              <a:t>an electrical imbalance is formed when Al(III) replaces Si(IV)</a:t>
            </a:r>
          </a:p>
          <a:p>
            <a:r>
              <a:rPr lang="en-US" dirty="0">
                <a:latin typeface="Georgia" panose="02040502050405020303" pitchFamily="18" charset="0"/>
              </a:rPr>
              <a:t>each [AlO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] tetrahedron is balanced by positive charge made available by the exchangeable cations within the zeolite.</a:t>
            </a: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01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6FAD-6CAC-4C8E-9575-44FA334B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IN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IN" dirty="0">
                <a:latin typeface="Georgia" panose="02040502050405020303" pitchFamily="18" charset="0"/>
              </a:rPr>
              <a:t>Zeolites are formed naturally by hydrothermal methods.</a:t>
            </a:r>
          </a:p>
          <a:p>
            <a:pPr marL="0" indent="0">
              <a:lnSpc>
                <a:spcPct val="100000"/>
              </a:lnSpc>
              <a:buNone/>
            </a:pPr>
            <a:endParaRPr lang="en-IN" u="sng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u="sng" dirty="0">
                <a:latin typeface="Georgia" panose="02040502050405020303" pitchFamily="18" charset="0"/>
              </a:rPr>
              <a:t>The synthesis of zeolite</a:t>
            </a:r>
            <a:r>
              <a:rPr lang="en-IN" dirty="0">
                <a:latin typeface="Georgia" panose="02040502050405020303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Georgia" panose="02040502050405020303" pitchFamily="18" charset="0"/>
              </a:rPr>
              <a:t>Alkali, aluminium hydroxide and silica are mixed followed by condensing into a gel</a:t>
            </a:r>
          </a:p>
          <a:p>
            <a:pPr>
              <a:lnSpc>
                <a:spcPct val="100000"/>
              </a:lnSpc>
            </a:pPr>
            <a:r>
              <a:rPr lang="pt-BR" dirty="0">
                <a:latin typeface="Georgia" panose="02040502050405020303" pitchFamily="18" charset="0"/>
              </a:rPr>
              <a:t>It is heated at 373K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Zeolites crystallize out in place of other aluminosilicate phases.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Georgia" panose="02040502050405020303" pitchFamily="18" charset="0"/>
              </a:rPr>
              <a:t>Eg. (Na</a:t>
            </a:r>
            <a:r>
              <a:rPr lang="pt-BR" baseline="-25000" dirty="0">
                <a:latin typeface="Georgia" panose="02040502050405020303" pitchFamily="18" charset="0"/>
              </a:rPr>
              <a:t>12</a:t>
            </a:r>
            <a:r>
              <a:rPr lang="pt-BR" dirty="0">
                <a:latin typeface="Georgia" panose="02040502050405020303" pitchFamily="18" charset="0"/>
              </a:rPr>
              <a:t>[(AlO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)</a:t>
            </a:r>
            <a:r>
              <a:rPr lang="pt-BR" baseline="-25000" dirty="0">
                <a:latin typeface="Georgia" panose="02040502050405020303" pitchFamily="18" charset="0"/>
              </a:rPr>
              <a:t>12</a:t>
            </a:r>
            <a:r>
              <a:rPr lang="pt-BR" dirty="0">
                <a:latin typeface="Georgia" panose="02040502050405020303" pitchFamily="18" charset="0"/>
              </a:rPr>
              <a:t>(SiO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)</a:t>
            </a:r>
            <a:r>
              <a:rPr lang="pt-BR" baseline="-25000" dirty="0">
                <a:latin typeface="Georgia" panose="02040502050405020303" pitchFamily="18" charset="0"/>
              </a:rPr>
              <a:t>12</a:t>
            </a:r>
            <a:r>
              <a:rPr lang="pt-BR" dirty="0">
                <a:latin typeface="Georgia" panose="02040502050405020303" pitchFamily="18" charset="0"/>
              </a:rPr>
              <a:t>].27H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O) hydrated alumina, Al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O</a:t>
            </a:r>
            <a:r>
              <a:rPr lang="pt-BR" baseline="-25000" dirty="0">
                <a:latin typeface="Georgia" panose="02040502050405020303" pitchFamily="18" charset="0"/>
              </a:rPr>
              <a:t>3</a:t>
            </a:r>
            <a:r>
              <a:rPr lang="pt-BR" dirty="0">
                <a:latin typeface="Georgia" panose="02040502050405020303" pitchFamily="18" charset="0"/>
              </a:rPr>
              <a:t>.3H</a:t>
            </a:r>
            <a:r>
              <a:rPr lang="pt-BR" baseline="-25000" dirty="0">
                <a:latin typeface="Georgia" panose="02040502050405020303" pitchFamily="18" charset="0"/>
              </a:rPr>
              <a:t>2</a:t>
            </a:r>
            <a:r>
              <a:rPr lang="pt-BR" dirty="0">
                <a:latin typeface="Georgia" panose="02040502050405020303" pitchFamily="18" charset="0"/>
              </a:rPr>
              <a:t>O, is solubilised in </a:t>
            </a:r>
            <a:r>
              <a:rPr lang="en-US" dirty="0">
                <a:latin typeface="Georgia" panose="02040502050405020303" pitchFamily="18" charset="0"/>
              </a:rPr>
              <a:t>concentrated sodium hydroxide solution.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The solution is cooled and then mixed with a solution of sodium </a:t>
            </a:r>
            <a:r>
              <a:rPr lang="en-US" dirty="0" err="1">
                <a:latin typeface="Georgia" panose="02040502050405020303" pitchFamily="18" charset="0"/>
              </a:rPr>
              <a:t>metasilicate</a:t>
            </a:r>
            <a:r>
              <a:rPr lang="en-US" dirty="0">
                <a:latin typeface="Georgia" panose="02040502050405020303" pitchFamily="18" charset="0"/>
              </a:rPr>
              <a:t>, Na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SiO</a:t>
            </a:r>
            <a:r>
              <a:rPr lang="en-US" baseline="-25000" dirty="0">
                <a:latin typeface="Georgia" panose="02040502050405020303" pitchFamily="18" charset="0"/>
              </a:rPr>
              <a:t>3</a:t>
            </a:r>
            <a:r>
              <a:rPr lang="en-US" dirty="0">
                <a:latin typeface="Georgia" panose="02040502050405020303" pitchFamily="18" charset="0"/>
              </a:rPr>
              <a:t>.9H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O, which forms heavy white gel.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Further, it is placed in Teflon bottle and kept under Microwave radiation (45 minutes).</a:t>
            </a:r>
          </a:p>
          <a:p>
            <a:pPr marL="0" indent="0">
              <a:lnSpc>
                <a:spcPct val="100000"/>
              </a:lnSpc>
              <a:buNone/>
            </a:pP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5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197C-E87B-42E7-8999-90949021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483290" cy="556146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Intercalation compounds: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7790A-7BDF-4766-9928-B092A583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7" y="1944800"/>
            <a:ext cx="6878472" cy="4572000"/>
          </a:xfrm>
        </p:spPr>
        <p:txBody>
          <a:bodyPr>
            <a:noAutofit/>
          </a:bodyPr>
          <a:lstStyle/>
          <a:p>
            <a:pPr marL="742950" lvl="1" indent="-342900" algn="just">
              <a:buFont typeface="Wingdings" panose="05000000000000000000" pitchFamily="2" charset="2"/>
              <a:buChar char="§"/>
            </a:pPr>
            <a:r>
              <a:rPr lang="en-GB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Reversible insertion of guest molecules into </a:t>
            </a:r>
            <a:r>
              <a:rPr lang="en-US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lattices leads to the formation of</a:t>
            </a:r>
            <a:r>
              <a:rPr lang="en-GB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intercalation compounds</a:t>
            </a:r>
            <a:r>
              <a:rPr lang="en-US" i="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342900" algn="just">
              <a:buFont typeface="Wingdings" panose="05000000000000000000" pitchFamily="2" charset="2"/>
              <a:buChar char="§"/>
            </a:pPr>
            <a:r>
              <a:rPr lang="en-GB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to layered solids </a:t>
            </a:r>
            <a:r>
              <a:rPr lang="en-IN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those with </a:t>
            </a:r>
            <a:r>
              <a:rPr lang="en-GB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i="0" dirty="0">
                <a:solidFill>
                  <a:schemeClr val="accent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host-guest interactions</a:t>
            </a:r>
            <a:r>
              <a:rPr lang="en-GB" i="0" dirty="0">
                <a:solidFill>
                  <a:schemeClr val="accent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342900" algn="just">
              <a:buFont typeface="Wingdings" panose="05000000000000000000" pitchFamily="2" charset="2"/>
              <a:buChar char="§"/>
            </a:pPr>
            <a:r>
              <a:rPr lang="en-GB" i="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as:</a:t>
            </a:r>
          </a:p>
          <a:p>
            <a:pPr marL="400050" lvl="1" indent="0" algn="just">
              <a:buNone/>
            </a:pPr>
            <a:r>
              <a:rPr lang="en-IN" i="0" dirty="0">
                <a:latin typeface="Georgia" panose="02040502050405020303" pitchFamily="18" charset="0"/>
              </a:rPr>
              <a:t>          </a:t>
            </a:r>
            <a:r>
              <a:rPr lang="en-IN" i="0" dirty="0" err="1">
                <a:latin typeface="Georgia" panose="02040502050405020303" pitchFamily="18" charset="0"/>
              </a:rPr>
              <a:t>i</a:t>
            </a:r>
            <a:r>
              <a:rPr lang="en-IN" i="0" dirty="0">
                <a:latin typeface="Georgia" panose="02040502050405020303" pitchFamily="18" charset="0"/>
              </a:rPr>
              <a:t>)Catalysts</a:t>
            </a:r>
          </a:p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                ii) electrode </a:t>
            </a:r>
            <a:r>
              <a:rPr lang="en-IN" dirty="0">
                <a:latin typeface="Georgia" panose="02040502050405020303" pitchFamily="18" charset="0"/>
              </a:rPr>
              <a:t>materials</a:t>
            </a:r>
          </a:p>
          <a:p>
            <a:pPr marL="0" indent="0" algn="just">
              <a:buNone/>
            </a:pPr>
            <a:r>
              <a:rPr lang="en-IN" dirty="0">
                <a:latin typeface="Georgia" panose="02040502050405020303" pitchFamily="18" charset="0"/>
              </a:rPr>
              <a:t>                iii) probe in drug delivery systems</a:t>
            </a:r>
          </a:p>
          <a:p>
            <a:pPr marL="0" indent="0" algn="just">
              <a:buNone/>
            </a:pPr>
            <a:r>
              <a:rPr lang="en-GB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E24DD-8DEA-4C22-96CA-DA7A4D98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379" y="1027906"/>
            <a:ext cx="3562597" cy="50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55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94A3-72A9-4501-99FE-2B9001B9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85" y="545908"/>
            <a:ext cx="4981434" cy="60955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Graphite Intercalation Compounds 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75BB-36BC-49DA-8294-83BD15DC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82" y="1342258"/>
            <a:ext cx="6855725" cy="4351338"/>
          </a:xfrm>
        </p:spPr>
        <p:txBody>
          <a:bodyPr>
            <a:noAutofit/>
          </a:bodyPr>
          <a:lstStyle/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molecule which is neutral, is inserted between weak</a:t>
            </a:r>
            <a:r>
              <a:rPr lang="en-US" dirty="0" err="1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bonded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layers.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K</a:t>
            </a:r>
            <a:r>
              <a:rPr lang="en-US" baseline="30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melt ) + Graphite                              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</a:t>
            </a:r>
            <a:r>
              <a:rPr lang="en-GB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aseline="-25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en-US" u="sng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gives </a:t>
            </a:r>
            <a:r>
              <a:rPr lang="en-GB" u="sng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electron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graphite (forming K</a:t>
            </a:r>
            <a:r>
              <a:rPr lang="en-GB" baseline="30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the </a:t>
            </a:r>
            <a:r>
              <a:rPr lang="en-GB" u="sng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graphite </a:t>
            </a:r>
            <a:r>
              <a:rPr lang="en-GB" u="sng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interlayer spacing increases since </a:t>
            </a:r>
            <a:r>
              <a:rPr lang="en-US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 are found between the graphite layers.</a:t>
            </a:r>
          </a:p>
          <a:p>
            <a:pPr marL="0" lvl="0" indent="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GB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aseline="30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CrO</a:t>
            </a:r>
            <a:r>
              <a:rPr lang="en-GB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GB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GB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AsF</a:t>
            </a:r>
            <a:r>
              <a:rPr lang="en-US" baseline="-25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also used to form graphite electron-acceptor intercalation compounds.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7513BD2-53BA-42AF-BC76-7BFBD138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7"/>
          <a:stretch/>
        </p:blipFill>
        <p:spPr>
          <a:xfrm>
            <a:off x="7787144" y="1342257"/>
            <a:ext cx="4322975" cy="35700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F5919-02F5-4545-9E42-1ACDDBB0DC62}"/>
              </a:ext>
            </a:extLst>
          </p:cNvPr>
          <p:cNvSpPr/>
          <p:nvPr/>
        </p:nvSpPr>
        <p:spPr>
          <a:xfrm>
            <a:off x="7929349" y="5172501"/>
            <a:ext cx="405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Georgia" panose="02040502050405020303" pitchFamily="18" charset="0"/>
              </a:rPr>
              <a:t>The structure of KC</a:t>
            </a:r>
            <a:r>
              <a:rPr lang="en-IN" sz="2000" b="1" i="0" u="none" strike="noStrike" baseline="0" dirty="0">
                <a:latin typeface="Georgia" panose="02040502050405020303" pitchFamily="18" charset="0"/>
              </a:rPr>
              <a:t>8</a:t>
            </a:r>
            <a:r>
              <a:rPr lang="en-IN" sz="2000" b="1" dirty="0"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en-IN" sz="2000" b="1" dirty="0">
                <a:latin typeface="Georgia" panose="02040502050405020303" pitchFamily="18" charset="0"/>
              </a:rPr>
              <a:t>K, blue; C, grey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92DD52-3DE3-42A7-8F9F-78078EA9351C}"/>
              </a:ext>
            </a:extLst>
          </p:cNvPr>
          <p:cNvCxnSpPr/>
          <p:nvPr/>
        </p:nvCxnSpPr>
        <p:spPr>
          <a:xfrm>
            <a:off x="1077036" y="6308209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77436EB-4615-48CE-97A3-178B6B2F8F57}"/>
              </a:ext>
            </a:extLst>
          </p:cNvPr>
          <p:cNvSpPr/>
          <p:nvPr/>
        </p:nvSpPr>
        <p:spPr>
          <a:xfrm>
            <a:off x="2258111" y="6308209"/>
            <a:ext cx="7187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9A5BF8-0EEC-497A-9C77-331E5687A7F4}"/>
              </a:ext>
            </a:extLst>
          </p:cNvPr>
          <p:cNvCxnSpPr/>
          <p:nvPr/>
        </p:nvCxnSpPr>
        <p:spPr>
          <a:xfrm flipV="1">
            <a:off x="4853802" y="2287251"/>
            <a:ext cx="1765362" cy="39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4835" y="1910683"/>
            <a:ext cx="192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Georgia" panose="02040502050405020303" pitchFamily="18" charset="0"/>
              </a:rPr>
              <a:t>(Above 337 K)</a:t>
            </a:r>
          </a:p>
        </p:txBody>
      </p:sp>
    </p:spTree>
    <p:extLst>
      <p:ext uri="{BB962C8B-B14F-4D97-AF65-F5344CB8AC3E}">
        <p14:creationId xmlns:p14="http://schemas.microsoft.com/office/powerpoint/2010/main" val="260913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94A3-72A9-4501-99FE-2B9001B9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82388"/>
            <a:ext cx="5213443" cy="7233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Transition Metal Dichalcogenides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75BB-36BC-49DA-8294-83BD15DC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58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Georgia" panose="02040502050405020303" pitchFamily="18" charset="0"/>
              </a:rPr>
              <a:t>One can even find layered structures for </a:t>
            </a:r>
            <a:r>
              <a:rPr lang="en-US" dirty="0">
                <a:latin typeface="Georgia" panose="02040502050405020303" pitchFamily="18" charset="0"/>
              </a:rPr>
              <a:t>transition metal </a:t>
            </a:r>
            <a:r>
              <a:rPr lang="en-GB" dirty="0">
                <a:latin typeface="Georgia" panose="02040502050405020303" pitchFamily="18" charset="0"/>
              </a:rPr>
              <a:t>oxides and </a:t>
            </a:r>
            <a:r>
              <a:rPr lang="en-GB" dirty="0" err="1">
                <a:latin typeface="Georgia" panose="02040502050405020303" pitchFamily="18" charset="0"/>
              </a:rPr>
              <a:t>sulfides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IN" dirty="0">
                <a:latin typeface="Georgia" panose="02040502050405020303" pitchFamily="18" charset="0"/>
              </a:rPr>
              <a:t>It intercalates </a:t>
            </a:r>
            <a:r>
              <a:rPr lang="en-GB" dirty="0">
                <a:latin typeface="Georgia" panose="02040502050405020303" pitchFamily="18" charset="0"/>
              </a:rPr>
              <a:t>with 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GB" dirty="0">
                <a:latin typeface="Georgia" panose="02040502050405020303" pitchFamily="18" charset="0"/>
              </a:rPr>
              <a:t>group I metals (Li, Na, K) resulting into superconducting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GB" dirty="0">
                <a:latin typeface="Georgia" panose="02040502050405020303" pitchFamily="18" charset="0"/>
              </a:rPr>
              <a:t>solid state battery materials. 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Georgia" panose="02040502050405020303" pitchFamily="18" charset="0"/>
              </a:rPr>
              <a:t>The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GB" dirty="0">
                <a:latin typeface="Georgia" panose="02040502050405020303" pitchFamily="18" charset="0"/>
              </a:rPr>
              <a:t>conductivity of titanium </a:t>
            </a:r>
            <a:r>
              <a:rPr lang="en-GB" dirty="0" err="1">
                <a:latin typeface="Georgia" panose="02040502050405020303" pitchFamily="18" charset="0"/>
              </a:rPr>
              <a:t>disulfide</a:t>
            </a:r>
            <a:r>
              <a:rPr lang="en-US" dirty="0">
                <a:latin typeface="Georgia" panose="02040502050405020303" pitchFamily="18" charset="0"/>
              </a:rPr>
              <a:t> increases when it forms intercalation </a:t>
            </a:r>
            <a:r>
              <a:rPr lang="en-GB" dirty="0">
                <a:latin typeface="Georgia" panose="02040502050405020303" pitchFamily="18" charset="0"/>
              </a:rPr>
              <a:t>compounds with electron donors.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; </a:t>
            </a:r>
            <a:r>
              <a:rPr lang="en-GB" dirty="0">
                <a:latin typeface="Georgia" panose="02040502050405020303" pitchFamily="18" charset="0"/>
              </a:rPr>
              <a:t>lithium, </a:t>
            </a:r>
            <a:r>
              <a:rPr lang="en-US" dirty="0">
                <a:latin typeface="Georgia" panose="02040502050405020303" pitchFamily="18" charset="0"/>
              </a:rPr>
              <a:t>Li</a:t>
            </a:r>
            <a:r>
              <a:rPr lang="en-US" baseline="-25000" dirty="0">
                <a:latin typeface="Georgia" panose="02040502050405020303" pitchFamily="18" charset="0"/>
              </a:rPr>
              <a:t>x</a:t>
            </a:r>
            <a:r>
              <a:rPr lang="en-US" dirty="0">
                <a:latin typeface="Georgia" panose="02040502050405020303" pitchFamily="18" charset="0"/>
              </a:rPr>
              <a:t>TiS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GB" dirty="0">
                <a:latin typeface="Georgia" panose="02040502050405020303" pitchFamily="18" charset="0"/>
              </a:rPr>
              <a:t>. </a:t>
            </a:r>
            <a:r>
              <a:rPr lang="en-US" dirty="0">
                <a:latin typeface="Georgia" panose="02040502050405020303" pitchFamily="18" charset="0"/>
              </a:rPr>
              <a:t>   (0 &lt; x &lt; 1)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Georgia" panose="02040502050405020303" pitchFamily="18" charset="0"/>
              </a:rPr>
              <a:t>It  is synthesized in the cathode material of the battery which is rechargeable</a:t>
            </a:r>
            <a:r>
              <a:rPr lang="en-US" dirty="0">
                <a:latin typeface="Georgia" panose="02040502050405020303" pitchFamily="18" charset="0"/>
              </a:rPr>
              <a:t>, also if </a:t>
            </a:r>
            <a:r>
              <a:rPr lang="en-GB" dirty="0">
                <a:latin typeface="Georgia" panose="02040502050405020303" pitchFamily="18" charset="0"/>
              </a:rPr>
              <a:t>TiS2 undergoes lithiation with a solution of </a:t>
            </a:r>
            <a:r>
              <a:rPr lang="en-GB" dirty="0" err="1">
                <a:latin typeface="Georgia" panose="02040502050405020303" pitchFamily="18" charset="0"/>
              </a:rPr>
              <a:t>bu</a:t>
            </a:r>
            <a:r>
              <a:rPr lang="en-US" dirty="0">
                <a:latin typeface="Georgia" panose="02040502050405020303" pitchFamily="18" charset="0"/>
              </a:rPr>
              <a:t>t</a:t>
            </a:r>
            <a:r>
              <a:rPr lang="en-GB" dirty="0" err="1">
                <a:latin typeface="Georgia" panose="02040502050405020303" pitchFamily="18" charset="0"/>
              </a:rPr>
              <a:t>yl</a:t>
            </a:r>
            <a:r>
              <a:rPr lang="en-GB" dirty="0">
                <a:latin typeface="Georgia" panose="02040502050405020303" pitchFamily="18" charset="0"/>
              </a:rPr>
              <a:t> lithium</a:t>
            </a:r>
            <a:r>
              <a:rPr lang="en-US" dirty="0">
                <a:latin typeface="Georgia" panose="02040502050405020303" pitchFamily="18" charset="0"/>
              </a:rPr>
              <a:t> 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xC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H</a:t>
            </a:r>
            <a:r>
              <a:rPr lang="en-US" baseline="-25000" dirty="0">
                <a:latin typeface="Georgia" panose="02040502050405020303" pitchFamily="18" charset="0"/>
              </a:rPr>
              <a:t>9</a:t>
            </a:r>
            <a:r>
              <a:rPr lang="en-US" dirty="0">
                <a:latin typeface="Georgia" panose="02040502050405020303" pitchFamily="18" charset="0"/>
              </a:rPr>
              <a:t>Li</a:t>
            </a:r>
            <a:r>
              <a:rPr lang="en-US" baseline="-25000" dirty="0">
                <a:latin typeface="Georgia" panose="02040502050405020303" pitchFamily="18" charset="0"/>
              </a:rPr>
              <a:t>   </a:t>
            </a:r>
            <a:r>
              <a:rPr lang="en-US" dirty="0">
                <a:latin typeface="Georgia" panose="02040502050405020303" pitchFamily="18" charset="0"/>
              </a:rPr>
              <a:t>+  TiS</a:t>
            </a:r>
            <a:r>
              <a:rPr lang="en-US" baseline="-25000" dirty="0">
                <a:latin typeface="Georgia" panose="02040502050405020303" pitchFamily="18" charset="0"/>
              </a:rPr>
              <a:t>2   </a:t>
            </a:r>
            <a:r>
              <a:rPr lang="en-US" dirty="0">
                <a:latin typeface="Georgia" panose="02040502050405020303" pitchFamily="18" charset="0"/>
              </a:rPr>
              <a:t>=   Li</a:t>
            </a:r>
            <a:r>
              <a:rPr lang="en-US" baseline="-25000" dirty="0">
                <a:latin typeface="Georgia" panose="02040502050405020303" pitchFamily="18" charset="0"/>
              </a:rPr>
              <a:t>x</a:t>
            </a:r>
            <a:r>
              <a:rPr lang="en-US" dirty="0">
                <a:latin typeface="Georgia" panose="02040502050405020303" pitchFamily="18" charset="0"/>
              </a:rPr>
              <a:t>TiS</a:t>
            </a:r>
            <a:r>
              <a:rPr lang="en-US" baseline="-25000" dirty="0">
                <a:latin typeface="Georgia" panose="02040502050405020303" pitchFamily="18" charset="0"/>
              </a:rPr>
              <a:t>2   </a:t>
            </a:r>
            <a:r>
              <a:rPr lang="en-US" dirty="0">
                <a:latin typeface="Georgia" panose="02040502050405020303" pitchFamily="18" charset="0"/>
              </a:rPr>
              <a:t>+  x/2 C</a:t>
            </a:r>
            <a:r>
              <a:rPr lang="en-US" baseline="-25000" dirty="0">
                <a:latin typeface="Georgia" panose="02040502050405020303" pitchFamily="18" charset="0"/>
              </a:rPr>
              <a:t>8</a:t>
            </a:r>
            <a:r>
              <a:rPr lang="en-US" dirty="0">
                <a:latin typeface="Georgia" panose="02040502050405020303" pitchFamily="18" charset="0"/>
              </a:rPr>
              <a:t>H</a:t>
            </a:r>
            <a:r>
              <a:rPr lang="en-US" baseline="-25000" dirty="0">
                <a:latin typeface="Georgia" panose="02040502050405020303" pitchFamily="18" charset="0"/>
              </a:rPr>
              <a:t>18</a:t>
            </a:r>
            <a:endParaRPr lang="en-US" dirty="0">
              <a:latin typeface="Georgia" panose="02040502050405020303" pitchFamily="18" charset="0"/>
            </a:endParaRPr>
          </a:p>
          <a:p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017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1B62EE9F-DC43-4E6F-AB8F-141670346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1" r="5220" b="8512"/>
          <a:stretch/>
        </p:blipFill>
        <p:spPr>
          <a:xfrm>
            <a:off x="3050940" y="668859"/>
            <a:ext cx="5486400" cy="495744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3C2962-3B52-47CF-998A-F5468EBB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33" y="5999521"/>
            <a:ext cx="6508801" cy="49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>
                <a:latin typeface="Georgia" panose="02040502050405020303" pitchFamily="18" charset="0"/>
              </a:rPr>
              <a:t>Electrochemical intercalation of lithium by </a:t>
            </a:r>
            <a:r>
              <a:rPr lang="en-US" b="1" dirty="0">
                <a:latin typeface="Georgia" panose="02040502050405020303" pitchFamily="18" charset="0"/>
              </a:rPr>
              <a:t>TiS</a:t>
            </a:r>
            <a:r>
              <a:rPr lang="en-US" b="1" baseline="-25000" dirty="0">
                <a:latin typeface="Georgia" panose="02040502050405020303" pitchFamily="18" charset="0"/>
              </a:rPr>
              <a:t>2</a:t>
            </a:r>
            <a:endParaRPr lang="en-IN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568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D985-B582-49D2-946A-13A20CA0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44"/>
            <a:ext cx="3010469" cy="5510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Pillared Clays 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1FE8E-C421-4234-B69D-A425507B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098"/>
            <a:ext cx="10515600" cy="52509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u="sng" dirty="0">
                <a:latin typeface="Georgia" panose="02040502050405020303" pitchFamily="18" charset="0"/>
              </a:rPr>
              <a:t>Pillaring</a:t>
            </a:r>
            <a:r>
              <a:rPr lang="en-US" dirty="0">
                <a:latin typeface="Georgia" panose="02040502050405020303" pitchFamily="18" charset="0"/>
              </a:rPr>
              <a:t> - formation of 2D space  among the layers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Georgia" panose="02040502050405020303" pitchFamily="18" charset="0"/>
              </a:rPr>
              <a:t>Eg</a:t>
            </a:r>
            <a:r>
              <a:rPr lang="en-US" dirty="0">
                <a:latin typeface="Georgia" panose="02040502050405020303" pitchFamily="18" charset="0"/>
              </a:rPr>
              <a:t>;. Montmorillonite (a clay) undergoes ion exchange with the  huge inorganic cation [Al</a:t>
            </a:r>
            <a:r>
              <a:rPr lang="en-US" baseline="-25000" dirty="0">
                <a:latin typeface="Georgia" panose="02040502050405020303" pitchFamily="18" charset="0"/>
              </a:rPr>
              <a:t>13</a:t>
            </a:r>
            <a:r>
              <a:rPr lang="en-US" dirty="0">
                <a:latin typeface="Georgia" panose="02040502050405020303" pitchFamily="18" charset="0"/>
              </a:rPr>
              <a:t>O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(OH)</a:t>
            </a:r>
            <a:r>
              <a:rPr lang="en-US" baseline="-25000" dirty="0">
                <a:latin typeface="Georgia" panose="02040502050405020303" pitchFamily="18" charset="0"/>
              </a:rPr>
              <a:t>24</a:t>
            </a:r>
            <a:r>
              <a:rPr lang="en-US" dirty="0">
                <a:latin typeface="Georgia" panose="02040502050405020303" pitchFamily="18" charset="0"/>
              </a:rPr>
              <a:t>(H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O)</a:t>
            </a:r>
            <a:r>
              <a:rPr lang="en-US" baseline="-25000" dirty="0">
                <a:latin typeface="Georgia" panose="02040502050405020303" pitchFamily="18" charset="0"/>
              </a:rPr>
              <a:t>12</a:t>
            </a:r>
            <a:r>
              <a:rPr lang="en-US" dirty="0">
                <a:latin typeface="Georgia" panose="02040502050405020303" pitchFamily="18" charset="0"/>
              </a:rPr>
              <a:t>]</a:t>
            </a:r>
            <a:r>
              <a:rPr lang="en-US" baseline="30000" dirty="0">
                <a:latin typeface="Georgia" panose="02040502050405020303" pitchFamily="18" charset="0"/>
              </a:rPr>
              <a:t>7+</a:t>
            </a:r>
            <a:r>
              <a:rPr lang="en-US" dirty="0">
                <a:latin typeface="Georgia" panose="02040502050405020303" pitchFamily="18" charset="0"/>
              </a:rPr>
              <a:t> by slurring with an basic solution of Al ions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The material is calcined after washing with water.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It loses  hydroxyls and water,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Thus alumina pillars get formed among the silicate layers of the clay, resulting into </a:t>
            </a:r>
            <a:r>
              <a:rPr lang="en-US" u="sng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en-US" u="sng" dirty="0">
                <a:latin typeface="Georgia" panose="02040502050405020303" pitchFamily="18" charset="0"/>
              </a:rPr>
              <a:t>a microporous substance. 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Zirconia pillars can  be created by calcining with zirconium oxychloride after ion exchange.</a:t>
            </a:r>
          </a:p>
          <a:p>
            <a:pPr>
              <a:lnSpc>
                <a:spcPct val="120000"/>
              </a:lnSpc>
            </a:pPr>
            <a:endParaRPr lang="en-IN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28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75E844B-6C67-43D7-9E57-6963E5EC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594" y="452315"/>
            <a:ext cx="8744812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38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BF16-D84D-4878-B1B3-2D0EB3D0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365125"/>
            <a:ext cx="1980063" cy="617514"/>
          </a:xfrm>
        </p:spPr>
        <p:txBody>
          <a:bodyPr>
            <a:normAutofit/>
          </a:bodyPr>
          <a:lstStyle/>
          <a:p>
            <a:r>
              <a:rPr lang="en-IN" sz="2400" u="sng" dirty="0">
                <a:latin typeface="Georgia" panose="02040502050405020303" pitchFamily="18" charset="0"/>
              </a:rPr>
              <a:t>Fullerides:</a:t>
            </a:r>
            <a:endParaRPr lang="en-IN" sz="2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E129-B469-49CF-B3F1-88701640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11" y="1098640"/>
            <a:ext cx="6421272" cy="35814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Georgia" panose="02040502050405020303" pitchFamily="18" charset="0"/>
              </a:rPr>
              <a:t>Sir Harry </a:t>
            </a:r>
            <a:r>
              <a:rPr lang="en-US" dirty="0" err="1">
                <a:latin typeface="Georgia" panose="02040502050405020303" pitchFamily="18" charset="0"/>
              </a:rPr>
              <a:t>Kroto</a:t>
            </a:r>
            <a:r>
              <a:rPr lang="en-US" dirty="0">
                <a:latin typeface="Georgia" panose="02040502050405020303" pitchFamily="18" charset="0"/>
              </a:rPr>
              <a:t> discovered fullerene in 1985 at the </a:t>
            </a:r>
            <a:r>
              <a:rPr lang="en-IN" dirty="0">
                <a:latin typeface="Georgia" panose="02040502050405020303" pitchFamily="18" charset="0"/>
              </a:rPr>
              <a:t>University of Sussex.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The passage of an electric arc between two carbon rods forms fullerene in an atmosphere of helium.</a:t>
            </a:r>
          </a:p>
          <a:p>
            <a:pPr algn="just"/>
            <a:r>
              <a:rPr lang="en-IN" dirty="0">
                <a:latin typeface="Georgia" panose="02040502050405020303" pitchFamily="18" charset="0"/>
              </a:rPr>
              <a:t>formula :C60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Symmetrical with every carbon atom identical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20 hexagons of carbon atoms connected to 12 pentagons.</a:t>
            </a:r>
            <a:endParaRPr lang="en-IN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IN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8C4560-039E-4496-807A-03804DE4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388" y="365125"/>
            <a:ext cx="3844832" cy="3698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CC78D3-C76F-45E6-BC90-411E211713BF}"/>
              </a:ext>
            </a:extLst>
          </p:cNvPr>
          <p:cNvSpPr/>
          <p:nvPr/>
        </p:nvSpPr>
        <p:spPr>
          <a:xfrm>
            <a:off x="8652685" y="4198415"/>
            <a:ext cx="2664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latin typeface="Georgia" panose="02040502050405020303" pitchFamily="18" charset="0"/>
              </a:rPr>
              <a:t>     The structure of </a:t>
            </a:r>
          </a:p>
          <a:p>
            <a:pPr algn="just"/>
            <a:r>
              <a:rPr lang="en-IN" sz="2000" b="1" dirty="0" err="1">
                <a:latin typeface="Georgia" panose="02040502050405020303" pitchFamily="18" charset="0"/>
              </a:rPr>
              <a:t>buckminster</a:t>
            </a:r>
            <a:r>
              <a:rPr lang="en-IN" sz="2000" b="1" dirty="0">
                <a:latin typeface="Georgia" panose="02040502050405020303" pitchFamily="18" charset="0"/>
              </a:rPr>
              <a:t> fullerene,                            </a:t>
            </a:r>
          </a:p>
          <a:p>
            <a:pPr algn="just"/>
            <a:r>
              <a:rPr lang="en-IN" sz="2000" b="1" dirty="0">
                <a:latin typeface="Georgia" panose="02040502050405020303" pitchFamily="18" charset="0"/>
              </a:rPr>
              <a:t>             C</a:t>
            </a:r>
            <a:r>
              <a:rPr lang="en-IN" sz="2000" b="1" i="0" u="none" strike="noStrike" baseline="0" dirty="0">
                <a:latin typeface="Georgia" panose="02040502050405020303" pitchFamily="18" charset="0"/>
              </a:rPr>
              <a:t>60.</a:t>
            </a:r>
            <a:endParaRPr lang="en-IN" sz="2000" b="1" dirty="0">
              <a:latin typeface="Georgia" panose="02040502050405020303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E122B-2D4C-4740-905C-67A4EBFD80F8}"/>
              </a:ext>
            </a:extLst>
          </p:cNvPr>
          <p:cNvCxnSpPr/>
          <p:nvPr/>
        </p:nvCxnSpPr>
        <p:spPr>
          <a:xfrm>
            <a:off x="838200" y="6190611"/>
            <a:ext cx="10276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3C25A0-6D76-40DF-B734-19BDB8767E72}"/>
              </a:ext>
            </a:extLst>
          </p:cNvPr>
          <p:cNvSpPr/>
          <p:nvPr/>
        </p:nvSpPr>
        <p:spPr>
          <a:xfrm>
            <a:off x="2169994" y="6250674"/>
            <a:ext cx="776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73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E129-B469-49CF-B3F1-88701640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7050206" cy="435133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Distance between C-C distance in -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 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) Adjacent hexagons - 139 pm,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ii) </a:t>
            </a:r>
            <a:r>
              <a:rPr lang="en-IN" dirty="0">
                <a:latin typeface="Georgia" panose="02040502050405020303" pitchFamily="18" charset="0"/>
              </a:rPr>
              <a:t>Hexagon and pentagon- 143 pm</a:t>
            </a:r>
          </a:p>
          <a:p>
            <a:r>
              <a:rPr lang="en-IN" dirty="0">
                <a:latin typeface="Georgia" panose="02040502050405020303" pitchFamily="18" charset="0"/>
              </a:rPr>
              <a:t>Carbon sheet with graphite-type delocalized bonding.</a:t>
            </a:r>
          </a:p>
          <a:p>
            <a:r>
              <a:rPr lang="en-IN" dirty="0">
                <a:latin typeface="Georgia" panose="02040502050405020303" pitchFamily="18" charset="0"/>
              </a:rPr>
              <a:t>Use of fullerenes:</a:t>
            </a:r>
          </a:p>
          <a:p>
            <a:r>
              <a:rPr lang="en-IN" dirty="0">
                <a:latin typeface="Georgia" panose="02040502050405020303" pitchFamily="18" charset="0"/>
              </a:rPr>
              <a:t>Electronic devices,</a:t>
            </a:r>
          </a:p>
          <a:p>
            <a:r>
              <a:rPr lang="en-IN" dirty="0">
                <a:latin typeface="Georgia" panose="02040502050405020303" pitchFamily="18" charset="0"/>
              </a:rPr>
              <a:t>Targeted cancer therapy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57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3DFA-8FF3-487D-974E-081E2C20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04" y="670903"/>
            <a:ext cx="5685430" cy="4133109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>
                <a:latin typeface="Georgia" panose="02040502050405020303" pitchFamily="18" charset="0"/>
              </a:rPr>
              <a:t>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and 3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orbitals overlay on nearby atoms 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The lower levels of the 3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band and the upper levels of the 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band in the range C to B possesses similar energies.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Thus there is a continuity between the energy of 3</a:t>
            </a:r>
            <a:r>
              <a:rPr lang="en-US" i="1" dirty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and 3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bands. 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This overlap of bands is the reason for the metallic properties of alkali and alkaline earth metals.</a:t>
            </a:r>
            <a:endParaRPr lang="en-IN" dirty="0">
              <a:latin typeface="Georgia" panose="02040502050405020303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97949-F4C2-48A0-8270-9867979BF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t="31626" r="66081" b="36252"/>
          <a:stretch/>
        </p:blipFill>
        <p:spPr>
          <a:xfrm>
            <a:off x="7104892" y="696036"/>
            <a:ext cx="5087108" cy="4626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168E1-A236-4B1A-B549-9C8159D94722}"/>
              </a:ext>
            </a:extLst>
          </p:cNvPr>
          <p:cNvSpPr txBox="1"/>
          <p:nvPr/>
        </p:nvSpPr>
        <p:spPr>
          <a:xfrm>
            <a:off x="7301552" y="5445456"/>
            <a:ext cx="3924867" cy="36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Energy levels and bands for 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D3364E-EDA0-4E05-856E-012190F8B53F}"/>
              </a:ext>
            </a:extLst>
          </p:cNvPr>
          <p:cNvCxnSpPr/>
          <p:nvPr/>
        </p:nvCxnSpPr>
        <p:spPr>
          <a:xfrm>
            <a:off x="503262" y="6073253"/>
            <a:ext cx="1118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D8232D-56DA-48D5-A058-BA8BDDE77A17}"/>
              </a:ext>
            </a:extLst>
          </p:cNvPr>
          <p:cNvSpPr/>
          <p:nvPr/>
        </p:nvSpPr>
        <p:spPr>
          <a:xfrm>
            <a:off x="2429301" y="6141493"/>
            <a:ext cx="7177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SOLID STATE CHEMISTRY An Introduction Third ed, </a:t>
            </a:r>
            <a:r>
              <a:rPr lang="en-US" sz="2000" b="1" dirty="0">
                <a:latin typeface="Georgia" panose="02040502050405020303" pitchFamily="18" charset="0"/>
              </a:rPr>
              <a:t>2005</a:t>
            </a:r>
            <a:endParaRPr lang="en-IN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469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3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3232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5036</Words>
  <Application>Microsoft Office PowerPoint</Application>
  <PresentationFormat>Widescreen</PresentationFormat>
  <Paragraphs>694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Cambria Math</vt:lpstr>
      <vt:lpstr>Franklin Gothic Book</vt:lpstr>
      <vt:lpstr>Georgia</vt:lpstr>
      <vt:lpstr>Univers</vt:lpstr>
      <vt:lpstr>Wingdings</vt:lpstr>
      <vt:lpstr>Crop</vt:lpstr>
      <vt:lpstr>Bonding, structure and preparative methods of solid state compounds</vt:lpstr>
      <vt:lpstr>PowerPoint Presentation</vt:lpstr>
      <vt:lpstr>PowerPoint Presentation</vt:lpstr>
      <vt:lpstr>Covalent solid:</vt:lpstr>
      <vt:lpstr>PowerPoint Presentation</vt:lpstr>
      <vt:lpstr>Metallic solid:</vt:lpstr>
      <vt:lpstr>PowerPoint Presentation</vt:lpstr>
      <vt:lpstr>PowerPoint Presentation</vt:lpstr>
      <vt:lpstr>PowerPoint Presentation</vt:lpstr>
      <vt:lpstr>Van der Waal bonding:</vt:lpstr>
      <vt:lpstr>PowerPoint Presentation</vt:lpstr>
      <vt:lpstr>Hydrogen bonding:</vt:lpstr>
      <vt:lpstr>Crystal structures:</vt:lpstr>
      <vt:lpstr>Symmetry and choice of unit cell: </vt:lpstr>
      <vt:lpstr>PowerPoint Presentation</vt:lpstr>
      <vt:lpstr>PowerPoint Presentation</vt:lpstr>
      <vt:lpstr>PowerPoint Presentation</vt:lpstr>
      <vt:lpstr>PowerPoint Presentation</vt:lpstr>
      <vt:lpstr>Orthorhombic unit cell: </vt:lpstr>
      <vt:lpstr>Bravais lattice:</vt:lpstr>
      <vt:lpstr>Miller indices:</vt:lpstr>
      <vt:lpstr>PowerPoint Presentation</vt:lpstr>
      <vt:lpstr>PowerPoint Presentation</vt:lpstr>
      <vt:lpstr>Point groups and Space groups:</vt:lpstr>
      <vt:lpstr>PowerPoint Presentation</vt:lpstr>
      <vt:lpstr>PowerPoint Presentation</vt:lpstr>
      <vt:lpstr>Close packing lattices and unit-cells:</vt:lpstr>
      <vt:lpstr>PowerPoint Presentation</vt:lpstr>
      <vt:lpstr>PowerPoint Presentation</vt:lpstr>
      <vt:lpstr>Crystalline solids: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Ionic radii:</vt:lpstr>
      <vt:lpstr>PowerPoint Presentation</vt:lpstr>
      <vt:lpstr>PowerPoint Presentation</vt:lpstr>
      <vt:lpstr>Radius ratio rule:</vt:lpstr>
      <vt:lpstr>Lattice energy:</vt:lpstr>
      <vt:lpstr>PowerPoint Presentation</vt:lpstr>
      <vt:lpstr>Crystal structure determination by powder diffraction and single crystal X-ray diffraction: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Precursor method: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Melt Methods:</vt:lpstr>
      <vt:lpstr>Czochralski Process: </vt:lpstr>
      <vt:lpstr>PowerPoint Presentation</vt:lpstr>
      <vt:lpstr>Crystallization of Solutions:</vt:lpstr>
      <vt:lpstr>High pressure and hydrothermal methods:</vt:lpstr>
      <vt:lpstr>PowerPoint Presentation</vt:lpstr>
      <vt:lpstr>Magnetoresistance:</vt:lpstr>
      <vt:lpstr>PowerPoint Presentation</vt:lpstr>
      <vt:lpstr>PowerPoint Presentation</vt:lpstr>
      <vt:lpstr>PowerPoint Presentation</vt:lpstr>
      <vt:lpstr>Zeolites:</vt:lpstr>
      <vt:lpstr>PowerPoint Presentation</vt:lpstr>
      <vt:lpstr>Intercalation compounds:</vt:lpstr>
      <vt:lpstr>Graphite Intercalation Compounds </vt:lpstr>
      <vt:lpstr>Transition Metal Dichalcogenides</vt:lpstr>
      <vt:lpstr>PowerPoint Presentation</vt:lpstr>
      <vt:lpstr>Pillared Clays </vt:lpstr>
      <vt:lpstr>PowerPoint Presentation</vt:lpstr>
      <vt:lpstr>Fullerides: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 and  Structure</dc:title>
  <dc:creator>LENOVO</dc:creator>
  <cp:lastModifiedBy>Priyanka Badani</cp:lastModifiedBy>
  <cp:revision>102</cp:revision>
  <dcterms:created xsi:type="dcterms:W3CDTF">2020-08-03T15:18:05Z</dcterms:created>
  <dcterms:modified xsi:type="dcterms:W3CDTF">2020-08-15T15:32:07Z</dcterms:modified>
</cp:coreProperties>
</file>